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18" r:id="rId4"/>
    <p:sldMasterId id="2147484362" r:id="rId5"/>
    <p:sldMasterId id="2147484382" r:id="rId6"/>
  </p:sldMasterIdLst>
  <p:notesMasterIdLst>
    <p:notesMasterId r:id="rId24"/>
  </p:notesMasterIdLst>
  <p:sldIdLst>
    <p:sldId id="1971" r:id="rId7"/>
    <p:sldId id="1867" r:id="rId8"/>
    <p:sldId id="1887" r:id="rId9"/>
    <p:sldId id="1975" r:id="rId10"/>
    <p:sldId id="1948" r:id="rId11"/>
    <p:sldId id="1977" r:id="rId12"/>
    <p:sldId id="1930" r:id="rId13"/>
    <p:sldId id="1962" r:id="rId14"/>
    <p:sldId id="1949" r:id="rId15"/>
    <p:sldId id="1870" r:id="rId16"/>
    <p:sldId id="1978" r:id="rId17"/>
    <p:sldId id="1873" r:id="rId18"/>
    <p:sldId id="1946" r:id="rId19"/>
    <p:sldId id="1868" r:id="rId20"/>
    <p:sldId id="1869" r:id="rId21"/>
    <p:sldId id="1888" r:id="rId22"/>
    <p:sldId id="2563" r:id="rId2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H" initials="KH" lastIdx="4" clrIdx="0"/>
  <p:cmAuthor id="2" name="HP" initials="H" lastIdx="3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0C0C0"/>
    <a:srgbClr val="E6E6E6"/>
    <a:srgbClr val="2FA2C8"/>
    <a:srgbClr val="0099CC"/>
    <a:srgbClr val="666699"/>
    <a:srgbClr val="33CCCC"/>
    <a:srgbClr val="FF9800"/>
    <a:srgbClr val="92D05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8660" autoAdjust="0"/>
  </p:normalViewPr>
  <p:slideViewPr>
    <p:cSldViewPr snapToObjects="1">
      <p:cViewPr varScale="1">
        <p:scale>
          <a:sx n="93" d="100"/>
          <a:sy n="93" d="100"/>
        </p:scale>
        <p:origin x="636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586CD-97C4-4E44-BDAC-BD0ACBDD8CE8}" type="datetimeFigureOut">
              <a:rPr lang="ca-ES" smtClean="0"/>
              <a:pPr/>
              <a:t>15/6/2020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165A5-9F5A-4524-996B-D1F6FD6C2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61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3D943038-CF69-4323-A29C-3E2578981DCD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10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Prolapso Femenino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Anatomía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27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765D29B8-AF9D-43C9-89CF-6D008AD4A1BB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833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Prolapso Femenino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2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Tipos de prolapso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08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FBE9E0F4-E1A0-4AB7-B280-9033ABDEEE7F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14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Prolapso Femenino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3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Tratamiento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3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5BCC0CDD-BFF4-473D-9994-DF84ACB6F351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14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Prolapso Femenino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4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Productos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6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891455F5-62DE-45E2-9FEE-DA9218ADFB2D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42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LAPAROSCOPIA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Generalidades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11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E3B81C65-57A8-4EB2-B3A2-024696C6C364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959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LAPAROSCOPIA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2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Material necesario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F7BA3AEF-F380-4945-A8D1-26D7C4C8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DA149-394E-4E49-B875-332905A972F5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021838F7-9024-4F62-BBF7-C213242D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87A4F5BE-F098-4D6A-9BA4-E51E2B46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6F877-7D7F-4B0B-B710-C0421FBE3F97}" type="slidenum">
              <a:rPr kumimoji="0" lang="es-ES" altLang="ca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83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2A3ECFE-D7AC-4C1F-8239-CC13C352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DAFCF-5134-44F8-9070-CF8568ECAD0D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07A531F-27F9-4C28-845D-7811CFE4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500B5FC-9E2F-44AB-866E-B7007D05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20DE-51CE-45A5-8DCE-7A80B3B9B3F7}" type="slidenum">
              <a:rPr kumimoji="0" lang="es-ES" altLang="ca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789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21388"/>
            <a:ext cx="12985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7645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>
            <a:extLst>
              <a:ext uri="{FF2B5EF4-FFF2-40B4-BE49-F238E27FC236}">
                <a16:creationId xmlns:a16="http://schemas.microsoft.com/office/drawing/2014/main" id="{39819503-717E-4882-9D88-EA4E1EE6FF94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5" descr="Z:\NEW NEOMEDIC INTER\ADMINISTRACION\logos\NEW NEOMEDIC LOGO 2013\international\logo Neo continence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2631"/>
          <a:stretch>
            <a:fillRect/>
          </a:stretch>
        </p:blipFill>
        <p:spPr bwMode="auto">
          <a:xfrm>
            <a:off x="7380288" y="5949950"/>
            <a:ext cx="13668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80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AC559088-9281-4595-8460-24087C9D6B8A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689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Incontinencia Femenina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Anatomía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82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17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7E68E0F-C966-4D19-97E0-ECA334F1B375}"/>
              </a:ext>
            </a:extLst>
          </p:cNvPr>
          <p:cNvSpPr/>
          <p:nvPr userDrawn="1"/>
        </p:nvSpPr>
        <p:spPr>
          <a:xfrm>
            <a:off x="0" y="387456"/>
            <a:ext cx="9144000" cy="45719"/>
          </a:xfrm>
          <a:prstGeom prst="rect">
            <a:avLst/>
          </a:prstGeom>
          <a:solidFill>
            <a:srgbClr val="A2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 Light" panose="020F0302020204030204" pitchFamily="34" charset="0"/>
            </a:endParaRPr>
          </a:p>
        </p:txBody>
      </p:sp>
      <p:pic>
        <p:nvPicPr>
          <p:cNvPr id="4" name="Imagen 3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1FEA5C73-8A9F-47F3-B5A5-C9E9C506E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2" t="27266" r="21559" b="26644"/>
          <a:stretch/>
        </p:blipFill>
        <p:spPr>
          <a:xfrm>
            <a:off x="8111793" y="-11601"/>
            <a:ext cx="712533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8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6901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Incontinencia Femenina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Anatomía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694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4425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Incontinencia Femenina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2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Tipos de incontinencia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807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6901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Incontinencia Femenina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3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Tratamiento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413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Femen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6901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Incontinencia Femenina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4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Productos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888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Masculina- Anato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731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Incontinencia Masculina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Anatomía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433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Masculina- Tipos de incontin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4425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Incontinencia Masculina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2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Tipos de incontinencia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520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Masculina- Trata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731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Incontinencia Masculina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3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Tratamiento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017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731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Incontinencia Masculina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4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Productos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2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3790E10D-5A45-4C90-AA15-D76329823EFB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4425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Incontinencia Femenina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2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Tipos de incontinencia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235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102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Prolapso Femenino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Anatomía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078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833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Prolapso Femenino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2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Tipos de prolapso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788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141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Prolapso Femenino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3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Tratamiento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299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141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Prolapso Femenino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4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Productos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40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426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LAPAROSCOPIA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Generalidades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569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63" y="836712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 userDrawn="1"/>
        </p:nvSpPr>
        <p:spPr>
          <a:xfrm>
            <a:off x="0" y="0"/>
            <a:ext cx="3959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LAPAROSCOPIA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+mj-lt"/>
              <a:buAutoNum type="romanUcPeriod" startAt="2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 necesario</a:t>
            </a:r>
          </a:p>
        </p:txBody>
      </p:sp>
      <p:pic>
        <p:nvPicPr>
          <p:cNvPr id="9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850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B184D-EEA0-4225-881B-5BF5F18C364D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7D372-66A0-4D78-8D65-6512203C7C23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365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9684-4C6F-4058-8678-8FCC6FDA2AD4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1E3EB-593C-48C1-A8A2-E07ADEBA7E8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37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813E03-E024-44CB-A6DB-A5D7789BA744}" type="datetimeFigureOut">
              <a:rPr lang="es-ES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15/06/2020</a:t>
            </a:fld>
            <a:endParaRPr lang="es-E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2484AE-C4DA-4713-9C0C-2513756A4B1D}" type="slidenum">
              <a:rPr lang="es-ES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938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5" descr="Z:\NEW NEOMEDIC INTER\ADMINISTRACION\logos\NEW NEOMEDIC LOGO 2013\international\logo Neo continence2.jpg"/>
          <p:cNvPicPr>
            <a:picLocks noChangeAspect="1" noChangeArrowheads="1"/>
          </p:cNvPicPr>
          <p:nvPr userDrawn="1"/>
        </p:nvPicPr>
        <p:blipFill>
          <a:blip r:embed="rId2" cstate="print"/>
          <a:srcRect l="1331" t="2631"/>
          <a:stretch>
            <a:fillRect/>
          </a:stretch>
        </p:blipFill>
        <p:spPr bwMode="auto">
          <a:xfrm>
            <a:off x="7380288" y="5949950"/>
            <a:ext cx="13668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99760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CF20C560-A636-43C2-9B8B-4E0C2EE81BCD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689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Incontinencia Femenina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3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Tratamiento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4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Femen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82E4FD35-952A-4D5B-AF72-26B1723227F4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689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Incontinencia Femenina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4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Productos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Masculina- Anato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D9651881-6709-4EF3-8366-1641CEBE65F6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732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Incontinencia Masculina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Anatomía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4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Masculina- Tipos de incontin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42CD179E-AA24-4905-B130-8B020483B146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4425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Incontinencia Masculina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2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Tipos de incontinencia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51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Masculina- Trata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982F3056-6BAE-4BEB-B817-65D1F31E751E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732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Incontinencia Masculina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3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Tratamiento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1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ontinencia Masculina- Produ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B4007E30-76B1-4BDF-AEF4-E1B89B457E89}"/>
              </a:ext>
            </a:extLst>
          </p:cNvPr>
          <p:cNvCxnSpPr/>
          <p:nvPr userDrawn="1"/>
        </p:nvCxnSpPr>
        <p:spPr>
          <a:xfrm>
            <a:off x="500063" y="836613"/>
            <a:ext cx="8643937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 Rectángulo"/>
          <p:cNvSpPr>
            <a:spLocks noChangeArrowheads="1"/>
          </p:cNvSpPr>
          <p:nvPr userDrawn="1"/>
        </p:nvSpPr>
        <p:spPr bwMode="auto">
          <a:xfrm>
            <a:off x="0" y="0"/>
            <a:ext cx="3732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Incontinencia Masculina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5000"/>
              <a:buFont typeface="Calibri" panose="020F0502020204030204" pitchFamily="34" charset="0"/>
              <a:buAutoNum type="romanUcPeriod" startAt="4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Productos</a:t>
            </a:r>
          </a:p>
        </p:txBody>
      </p:sp>
      <p:pic>
        <p:nvPicPr>
          <p:cNvPr id="4" name="Picture 6" descr="C:\Users\laura\AppData\Local\Microsoft\Windows\Temporary Internet Files\Content.Outlook\67OR88EK\logo6228608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353175"/>
            <a:ext cx="1468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4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  <a:endParaRPr lang="ca-ES" altLang="ca-ES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  <a:endParaRPr lang="ca-ES" alt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630A080-19F5-4C9B-8587-5714C01B7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A5245-C399-40DF-A910-3DEF960080CD}" type="datetimeFigureOut">
              <a:rPr kumimoji="0" 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15/6/2020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2BB2587-A27B-45D1-A020-C36F79A00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41E361B-FF3E-4435-BB67-58922E314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AC9DD-F7F2-4671-AA1D-51ED5341A9AD}" type="slidenum">
              <a:rPr kumimoji="0" lang="ca-ES" altLang="ca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altLang="ca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7" r:id="rId19"/>
    <p:sldLayoutId id="214748423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C59F4-5FAD-4BC3-B65D-113E2F9CFF84}" type="datetimeFigureOut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15/6/2020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01584-941D-47F3-B176-38105D889D8F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53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375" r:id="rId13"/>
    <p:sldLayoutId id="2147484376" r:id="rId14"/>
    <p:sldLayoutId id="2147484377" r:id="rId15"/>
    <p:sldLayoutId id="2147484380" r:id="rId16"/>
    <p:sldLayoutId id="214748438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1" name="3 Marcador de texto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FD17D84-089F-4F27-B88F-1C12FE4CC6CE}" type="datetimeFigureOut">
              <a:rPr lang="es-ES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15/06/2020</a:t>
            </a:fld>
            <a:endParaRPr lang="es-E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74F1B95-EDBF-48DA-849F-ED47F8C57EA7}" type="slidenum">
              <a:rPr lang="es-ES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2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1E1E1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C0C0C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C0C0C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ABABAB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971600" y="1412776"/>
            <a:ext cx="6624736" cy="29098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A2D7FF"/>
                </a:solidFill>
                <a:latin typeface="+mj-lt"/>
                <a:cs typeface="Tahoma" pitchFamily="34" charset="0"/>
              </a:rPr>
              <a:t>Minimally Invasive Solution for Prolapse repair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5B3960-7BC1-482E-B592-B81B142E0BB9}"/>
              </a:ext>
            </a:extLst>
          </p:cNvPr>
          <p:cNvSpPr/>
          <p:nvPr/>
        </p:nvSpPr>
        <p:spPr>
          <a:xfrm>
            <a:off x="5493" y="1856762"/>
            <a:ext cx="9144000" cy="45719"/>
          </a:xfrm>
          <a:prstGeom prst="rect">
            <a:avLst/>
          </a:prstGeom>
          <a:solidFill>
            <a:srgbClr val="A2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62F93066-6918-493B-8E16-FBFE552DA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2" t="27266" r="21559" b="26644"/>
          <a:stretch/>
        </p:blipFill>
        <p:spPr>
          <a:xfrm>
            <a:off x="3210721" y="210363"/>
            <a:ext cx="2722557" cy="16463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E7F11D-3647-4206-B50A-7131022B7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331" y="3573016"/>
            <a:ext cx="5157337" cy="29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24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86470" y="1052736"/>
            <a:ext cx="689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tx2"/>
              </a:solidFill>
              <a:latin typeface="Calibri"/>
            </a:endParaRPr>
          </a:p>
          <a:p>
            <a:endParaRPr lang="en-US" b="1" dirty="0">
              <a:solidFill>
                <a:schemeClr val="tx2"/>
              </a:solidFill>
              <a:latin typeface="Calibri"/>
            </a:endParaRPr>
          </a:p>
          <a:p>
            <a:endParaRPr lang="es-ES" b="1" dirty="0">
              <a:solidFill>
                <a:schemeClr val="tx2"/>
              </a:solidFill>
              <a:latin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0" y="6192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99CCFF"/>
                </a:solidFill>
              </a:rPr>
              <a:t>NECESSARY MATERIAL FOR SURGERY</a:t>
            </a:r>
            <a:endParaRPr lang="es-ES" sz="1400" dirty="0">
              <a:solidFill>
                <a:srgbClr val="99CC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15C61B-4300-4E70-B08B-7EA6776E4770}"/>
              </a:ext>
            </a:extLst>
          </p:cNvPr>
          <p:cNvSpPr txBox="1"/>
          <p:nvPr/>
        </p:nvSpPr>
        <p:spPr>
          <a:xfrm>
            <a:off x="215839" y="2182505"/>
            <a:ext cx="87193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KITMIPS02</a:t>
            </a:r>
            <a:r>
              <a:rPr lang="en-US" dirty="0">
                <a:latin typeface="Calibri" panose="020F0502020204030204" pitchFamily="34" charset="0"/>
              </a:rPr>
              <a:t>: Complete kit with single use sterile instruments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00101C-53B6-4827-A2D2-60B60CFE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7" y="2852936"/>
            <a:ext cx="84677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170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AA1318-902B-4BF4-B864-142BD9CB7DEF}"/>
              </a:ext>
            </a:extLst>
          </p:cNvPr>
          <p:cNvSpPr txBox="1"/>
          <p:nvPr/>
        </p:nvSpPr>
        <p:spPr>
          <a:xfrm>
            <a:off x="0" y="6192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99CCFF"/>
                </a:solidFill>
              </a:rPr>
              <a:t>SURGICAL TECHNIQUE</a:t>
            </a:r>
            <a:endParaRPr lang="es-ES" sz="1400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9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312730" y="1628800"/>
            <a:ext cx="85797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If the complete kit is not used, the applicator APLIC 01 must be sterilized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Follow indications on the </a:t>
            </a:r>
            <a:r>
              <a:rPr lang="en-US" dirty="0" err="1"/>
              <a:t>Anchorsure</a:t>
            </a:r>
            <a:r>
              <a:rPr lang="en-US" dirty="0"/>
              <a:t> placement.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Important. </a:t>
            </a:r>
            <a:r>
              <a:rPr lang="en-US" dirty="0"/>
              <a:t>Reminder on how to hold the mesh pocket with the forceps, and the forceps with the palm of your hand.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Important. Push the mesh with the forceps </a:t>
            </a:r>
            <a:r>
              <a:rPr lang="en-US" dirty="0"/>
              <a:t>well into the inner obturator muscle on the right side until the blue central thread has passed the urethra more than 1 cm. on that side. When placing the left side pocket, push the forceps well into the internal obturator muscle until the central thread is centered below the urethra.</a:t>
            </a:r>
            <a:r>
              <a:rPr lang="en-US" dirty="0"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67544" y="631025"/>
            <a:ext cx="813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99CCFF"/>
                </a:solidFill>
              </a:rPr>
              <a:t>REMINDER FOR OPERATING ROOM</a:t>
            </a:r>
            <a:endParaRPr lang="es-ES" sz="1400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919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/>
          <p:cNvSpPr txBox="1"/>
          <p:nvPr/>
        </p:nvSpPr>
        <p:spPr>
          <a:xfrm>
            <a:off x="429381" y="1163756"/>
            <a:ext cx="119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lt1"/>
                </a:solidFill>
              </a:rPr>
              <a:t>Vídeos</a:t>
            </a:r>
          </a:p>
        </p:txBody>
      </p:sp>
      <p:sp>
        <p:nvSpPr>
          <p:cNvPr id="18" name="Freeform 70"/>
          <p:cNvSpPr>
            <a:spLocks noChangeArrowheads="1"/>
          </p:cNvSpPr>
          <p:nvPr/>
        </p:nvSpPr>
        <p:spPr bwMode="auto">
          <a:xfrm>
            <a:off x="637051" y="782113"/>
            <a:ext cx="250921" cy="445399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22" name="1 Rectángulo">
            <a:extLst>
              <a:ext uri="{FF2B5EF4-FFF2-40B4-BE49-F238E27FC236}">
                <a16:creationId xmlns:a16="http://schemas.microsoft.com/office/drawing/2014/main" id="{335D151B-8899-4046-9D8F-D0D432F7B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81" y="1948586"/>
            <a:ext cx="456230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s-ES" dirty="0"/>
          </a:p>
          <a:p>
            <a:pPr eaLnBrk="1" hangingPunct="1">
              <a:defRPr/>
            </a:pPr>
            <a:r>
              <a:rPr lang="es-ES" sz="2000" dirty="0"/>
              <a:t>1.</a:t>
            </a:r>
            <a:r>
              <a:rPr lang="es-ES" sz="2000" dirty="0">
                <a:solidFill>
                  <a:srgbClr val="FFC000"/>
                </a:solidFill>
              </a:rPr>
              <a:t> </a:t>
            </a:r>
            <a:r>
              <a:rPr lang="es-ES" sz="2000" dirty="0" err="1"/>
              <a:t>Promedon</a:t>
            </a:r>
            <a:r>
              <a:rPr lang="es-ES" sz="2000" dirty="0"/>
              <a:t> - </a:t>
            </a:r>
            <a:r>
              <a:rPr lang="es-ES" sz="2000" b="1" dirty="0" err="1"/>
              <a:t>Calistar</a:t>
            </a:r>
            <a:r>
              <a:rPr lang="es-ES" sz="2000" b="1" dirty="0"/>
              <a:t> A / P / S  </a:t>
            </a:r>
            <a:br>
              <a:rPr lang="es-ES" sz="2000" b="1" dirty="0"/>
            </a:br>
            <a:endParaRPr lang="es-ES" sz="2000" b="1" dirty="0"/>
          </a:p>
          <a:p>
            <a:pPr eaLnBrk="1" hangingPunct="1">
              <a:defRPr/>
            </a:pPr>
            <a:endParaRPr lang="es-ES" sz="2000" dirty="0"/>
          </a:p>
          <a:p>
            <a:pPr eaLnBrk="1" hangingPunct="1">
              <a:defRPr/>
            </a:pPr>
            <a:endParaRPr lang="es-ES" sz="2000" dirty="0"/>
          </a:p>
          <a:p>
            <a:pPr eaLnBrk="1" hangingPunct="1">
              <a:defRPr/>
            </a:pPr>
            <a:r>
              <a:rPr lang="es-ES" sz="2000" dirty="0"/>
              <a:t>2. AMI - </a:t>
            </a:r>
            <a:r>
              <a:rPr lang="es-ES" sz="2000" b="1" dirty="0" err="1"/>
              <a:t>InGYNious</a:t>
            </a:r>
            <a:r>
              <a:rPr lang="es-ES" sz="2000" b="1" dirty="0"/>
              <a:t>    </a:t>
            </a:r>
            <a:r>
              <a:rPr lang="es-ES" sz="2000" dirty="0"/>
              <a:t>  </a:t>
            </a:r>
          </a:p>
          <a:p>
            <a:pPr eaLnBrk="1" hangingPunct="1">
              <a:defRPr/>
            </a:pPr>
            <a:endParaRPr lang="es-ES" sz="2000" dirty="0"/>
          </a:p>
          <a:p>
            <a:pPr eaLnBrk="1" hangingPunct="1">
              <a:buFontTx/>
              <a:buChar char="-"/>
              <a:defRPr/>
            </a:pPr>
            <a:endParaRPr lang="es-ES" sz="2000" dirty="0"/>
          </a:p>
          <a:p>
            <a:pPr eaLnBrk="1" hangingPunct="1">
              <a:buFontTx/>
              <a:buChar char="-"/>
              <a:defRPr/>
            </a:pPr>
            <a:endParaRPr lang="es-ES" sz="2000" dirty="0"/>
          </a:p>
          <a:p>
            <a:pPr eaLnBrk="1" hangingPunct="1">
              <a:defRPr/>
            </a:pPr>
            <a:r>
              <a:rPr lang="es-ES" sz="2000" dirty="0"/>
              <a:t> </a:t>
            </a:r>
          </a:p>
          <a:p>
            <a:pPr eaLnBrk="1" hangingPunct="1">
              <a:defRPr/>
            </a:pPr>
            <a:endParaRPr lang="es-ES" sz="2000" dirty="0"/>
          </a:p>
          <a:p>
            <a:pPr>
              <a:defRPr/>
            </a:pPr>
            <a:r>
              <a:rPr lang="es-ES" sz="2000" dirty="0"/>
              <a:t>3</a:t>
            </a:r>
            <a:r>
              <a:rPr lang="es-ES" sz="2000" b="1" dirty="0"/>
              <a:t>. </a:t>
            </a:r>
            <a:r>
              <a:rPr lang="es-ES" sz="2000" dirty="0" err="1"/>
              <a:t>Coloplast</a:t>
            </a:r>
            <a:r>
              <a:rPr lang="es-ES" sz="2000" dirty="0"/>
              <a:t> - </a:t>
            </a:r>
            <a:r>
              <a:rPr lang="es-ES" sz="2000" b="1" dirty="0" err="1"/>
              <a:t>Restorelle</a:t>
            </a:r>
            <a:endParaRPr lang="es-ES" sz="2000" b="1" dirty="0"/>
          </a:p>
        </p:txBody>
      </p:sp>
      <p:pic>
        <p:nvPicPr>
          <p:cNvPr id="23" name="3 Marcador de contenido" descr="calistar A P y S prolapso promed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38" y="1822847"/>
            <a:ext cx="1535527" cy="11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3 Marcador de contenido" descr="calistar S prolapso promed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40" y="1817984"/>
            <a:ext cx="1202982" cy="11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http://www.promedon.com/files/large/afa314b21a68ba5a6ee2f38a28c9a63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01"/>
          <a:stretch>
            <a:fillRect/>
          </a:stretch>
        </p:blipFill>
        <p:spPr bwMode="auto">
          <a:xfrm>
            <a:off x="6914397" y="1773632"/>
            <a:ext cx="1751336" cy="11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13 Imagen" descr="http://www.presurgy.com/media/images/productos/prolapso/20141112024511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10689" r="15147" b="1724"/>
          <a:stretch>
            <a:fillRect/>
          </a:stretch>
        </p:blipFill>
        <p:spPr bwMode="auto">
          <a:xfrm>
            <a:off x="3917538" y="3279421"/>
            <a:ext cx="1521240" cy="109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Restorelle® DirectF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38" y="4666589"/>
            <a:ext cx="1793875" cy="132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21312" y="534583"/>
            <a:ext cx="8255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99CCFF"/>
                </a:solidFill>
              </a:rPr>
              <a:t>COMPETETITION</a:t>
            </a:r>
            <a:r>
              <a:rPr lang="es-ES" sz="4000" b="1" dirty="0">
                <a:solidFill>
                  <a:srgbClr val="99CCFF"/>
                </a:solidFill>
              </a:rPr>
              <a:t>                </a:t>
            </a:r>
            <a:r>
              <a:rPr lang="es-ES" sz="4000" b="1" dirty="0">
                <a:solidFill>
                  <a:schemeClr val="tx2"/>
                </a:solidFill>
              </a:rPr>
              <a:t>                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935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67544" y="2204864"/>
            <a:ext cx="8352928" cy="346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 marL="285750" indent="-285750">
              <a:buFont typeface="Arial" panose="020B0604020202020204" pitchFamily="34" charset="0"/>
              <a:buChar char="•"/>
              <a:defRPr b="1" u="sng">
                <a:solidFill>
                  <a:schemeClr val="tx2"/>
                </a:solidFill>
              </a:defRPr>
            </a:lvl1pPr>
            <a:lvl2pPr lvl="1">
              <a:defRPr>
                <a:solidFill>
                  <a:schemeClr val="tx2"/>
                </a:solidFill>
              </a:defRPr>
            </a:lvl2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br>
              <a:rPr lang="en-US" sz="2000" b="0" u="none" dirty="0">
                <a:solidFill>
                  <a:schemeClr val="tx1"/>
                </a:solidFill>
              </a:rPr>
            </a:br>
            <a:r>
              <a:rPr lang="en-US" sz="2000" u="none" dirty="0">
                <a:solidFill>
                  <a:schemeClr val="tx1"/>
                </a:solidFill>
              </a:rPr>
              <a:t>BENEFITS AGAINST OTHER MESHES / SYSTEMS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u="none" dirty="0">
                <a:solidFill>
                  <a:schemeClr val="tx1"/>
                </a:solidFill>
              </a:rPr>
              <a:t>Single incision mesh (less invasive, less groin pain)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u="none" dirty="0">
                <a:solidFill>
                  <a:schemeClr val="tx1"/>
                </a:solidFill>
              </a:rPr>
              <a:t>Mesh adjustability: prevents wrinkle formation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u="none" dirty="0">
                <a:solidFill>
                  <a:schemeClr val="tx1"/>
                </a:solidFill>
              </a:rPr>
              <a:t>Versatility: same mesh for any prolapse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u="none" dirty="0">
                <a:solidFill>
                  <a:schemeClr val="tx1"/>
                </a:solidFill>
              </a:rPr>
              <a:t>All the advantages offered by </a:t>
            </a:r>
            <a:r>
              <a:rPr lang="en-US" sz="2000" b="0" u="none" dirty="0" err="1">
                <a:solidFill>
                  <a:schemeClr val="tx1"/>
                </a:solidFill>
              </a:rPr>
              <a:t>Anchorsure</a:t>
            </a:r>
            <a:r>
              <a:rPr lang="en-US" sz="2000" b="0" u="none" dirty="0">
                <a:solidFill>
                  <a:schemeClr val="tx1"/>
                </a:solidFill>
              </a:rPr>
              <a:t> compared to other sacrospinous ligament fixation systems</a:t>
            </a:r>
            <a:endParaRPr lang="es-ES" sz="2000" dirty="0">
              <a:solidFill>
                <a:schemeClr val="tx1"/>
              </a:solidFill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67544" y="619288"/>
            <a:ext cx="813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99CCFF"/>
                </a:solidFill>
              </a:rPr>
              <a:t>HEALTHCARE PROFESSIONALS BENEFITS </a:t>
            </a:r>
            <a:endParaRPr lang="es-ES" sz="1400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6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8"/>
          <p:cNvSpPr>
            <a:spLocks noEditPoints="1"/>
          </p:cNvSpPr>
          <p:nvPr/>
        </p:nvSpPr>
        <p:spPr bwMode="auto">
          <a:xfrm>
            <a:off x="512463" y="827722"/>
            <a:ext cx="412192" cy="452267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9737" y="1261564"/>
            <a:ext cx="119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lt1"/>
                </a:solidFill>
              </a:rPr>
              <a:t>Producto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12463" y="1805385"/>
            <a:ext cx="6892392" cy="150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Less invasive as it is a single incision mesh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Allows adaptability to decrease risk of erosions</a:t>
            </a:r>
          </a:p>
        </p:txBody>
      </p:sp>
      <p:grpSp>
        <p:nvGrpSpPr>
          <p:cNvPr id="27" name="Group 346"/>
          <p:cNvGrpSpPr/>
          <p:nvPr/>
        </p:nvGrpSpPr>
        <p:grpSpPr>
          <a:xfrm>
            <a:off x="319371" y="5200402"/>
            <a:ext cx="1689895" cy="1668713"/>
            <a:chOff x="4452695" y="3613822"/>
            <a:chExt cx="2126281" cy="2228204"/>
          </a:xfrm>
          <a:solidFill>
            <a:srgbClr val="4BACC6"/>
          </a:solidFill>
        </p:grpSpPr>
        <p:sp>
          <p:nvSpPr>
            <p:cNvPr id="28" name="Freeform 325"/>
            <p:cNvSpPr>
              <a:spLocks noEditPoints="1"/>
            </p:cNvSpPr>
            <p:nvPr/>
          </p:nvSpPr>
          <p:spPr bwMode="auto">
            <a:xfrm>
              <a:off x="4452695" y="3613822"/>
              <a:ext cx="2126281" cy="2228204"/>
            </a:xfrm>
            <a:custGeom>
              <a:avLst/>
              <a:gdLst>
                <a:gd name="T0" fmla="*/ 717 w 829"/>
                <a:gd name="T1" fmla="*/ 568 h 869"/>
                <a:gd name="T2" fmla="*/ 634 w 829"/>
                <a:gd name="T3" fmla="*/ 869 h 869"/>
                <a:gd name="T4" fmla="*/ 634 w 829"/>
                <a:gd name="T5" fmla="*/ 758 h 869"/>
                <a:gd name="T6" fmla="*/ 593 w 829"/>
                <a:gd name="T7" fmla="*/ 81 h 869"/>
                <a:gd name="T8" fmla="*/ 593 w 829"/>
                <a:gd name="T9" fmla="*/ 390 h 869"/>
                <a:gd name="T10" fmla="*/ 593 w 829"/>
                <a:gd name="T11" fmla="*/ 203 h 869"/>
                <a:gd name="T12" fmla="*/ 593 w 829"/>
                <a:gd name="T13" fmla="*/ 81 h 869"/>
                <a:gd name="T14" fmla="*/ 634 w 829"/>
                <a:gd name="T15" fmla="*/ 758 h 869"/>
                <a:gd name="T16" fmla="*/ 634 w 829"/>
                <a:gd name="T17" fmla="*/ 869 h 869"/>
                <a:gd name="T18" fmla="*/ 568 w 829"/>
                <a:gd name="T19" fmla="*/ 125 h 869"/>
                <a:gd name="T20" fmla="*/ 568 w 829"/>
                <a:gd name="T21" fmla="*/ 770 h 869"/>
                <a:gd name="T22" fmla="*/ 593 w 829"/>
                <a:gd name="T23" fmla="*/ 288 h 869"/>
                <a:gd name="T24" fmla="*/ 568 w 829"/>
                <a:gd name="T25" fmla="*/ 173 h 869"/>
                <a:gd name="T26" fmla="*/ 568 w 829"/>
                <a:gd name="T27" fmla="*/ 663 h 869"/>
                <a:gd name="T28" fmla="*/ 568 w 829"/>
                <a:gd name="T29" fmla="*/ 433 h 869"/>
                <a:gd name="T30" fmla="*/ 527 w 829"/>
                <a:gd name="T31" fmla="*/ 24 h 869"/>
                <a:gd name="T32" fmla="*/ 527 w 829"/>
                <a:gd name="T33" fmla="*/ 24 h 869"/>
                <a:gd name="T34" fmla="*/ 547 w 829"/>
                <a:gd name="T35" fmla="*/ 819 h 869"/>
                <a:gd name="T36" fmla="*/ 568 w 829"/>
                <a:gd name="T37" fmla="*/ 869 h 869"/>
                <a:gd name="T38" fmla="*/ 534 w 829"/>
                <a:gd name="T39" fmla="*/ 132 h 869"/>
                <a:gd name="T40" fmla="*/ 527 w 829"/>
                <a:gd name="T41" fmla="*/ 394 h 869"/>
                <a:gd name="T42" fmla="*/ 568 w 829"/>
                <a:gd name="T43" fmla="*/ 173 h 869"/>
                <a:gd name="T44" fmla="*/ 527 w 829"/>
                <a:gd name="T45" fmla="*/ 633 h 869"/>
                <a:gd name="T46" fmla="*/ 414 w 829"/>
                <a:gd name="T47" fmla="*/ 0 h 869"/>
                <a:gd name="T48" fmla="*/ 413 w 829"/>
                <a:gd name="T49" fmla="*/ 0 h 869"/>
                <a:gd name="T50" fmla="*/ 432 w 829"/>
                <a:gd name="T51" fmla="*/ 821 h 869"/>
                <a:gd name="T52" fmla="*/ 527 w 829"/>
                <a:gd name="T53" fmla="*/ 798 h 869"/>
                <a:gd name="T54" fmla="*/ 527 w 829"/>
                <a:gd name="T55" fmla="*/ 105 h 869"/>
                <a:gd name="T56" fmla="*/ 527 w 829"/>
                <a:gd name="T57" fmla="*/ 286 h 869"/>
                <a:gd name="T58" fmla="*/ 527 w 829"/>
                <a:gd name="T59" fmla="*/ 323 h 869"/>
                <a:gd name="T60" fmla="*/ 413 w 829"/>
                <a:gd name="T61" fmla="*/ 587 h 869"/>
                <a:gd name="T62" fmla="*/ 413 w 829"/>
                <a:gd name="T63" fmla="*/ 0 h 869"/>
                <a:gd name="T64" fmla="*/ 413 w 829"/>
                <a:gd name="T65" fmla="*/ 869 h 869"/>
                <a:gd name="T66" fmla="*/ 413 w 829"/>
                <a:gd name="T67" fmla="*/ 800 h 869"/>
                <a:gd name="T68" fmla="*/ 413 w 829"/>
                <a:gd name="T69" fmla="*/ 841 h 869"/>
                <a:gd name="T70" fmla="*/ 388 w 829"/>
                <a:gd name="T71" fmla="*/ 154 h 869"/>
                <a:gd name="T72" fmla="*/ 413 w 829"/>
                <a:gd name="T73" fmla="*/ 587 h 869"/>
                <a:gd name="T74" fmla="*/ 412 w 829"/>
                <a:gd name="T75" fmla="*/ 558 h 869"/>
                <a:gd name="T76" fmla="*/ 388 w 829"/>
                <a:gd name="T77" fmla="*/ 43 h 869"/>
                <a:gd name="T78" fmla="*/ 299 w 829"/>
                <a:gd name="T79" fmla="*/ 869 h 869"/>
                <a:gd name="T80" fmla="*/ 299 w 829"/>
                <a:gd name="T81" fmla="*/ 770 h 869"/>
                <a:gd name="T82" fmla="*/ 299 w 829"/>
                <a:gd name="T83" fmla="*/ 125 h 869"/>
                <a:gd name="T84" fmla="*/ 388 w 829"/>
                <a:gd name="T85" fmla="*/ 69 h 869"/>
                <a:gd name="T86" fmla="*/ 299 w 829"/>
                <a:gd name="T87" fmla="*/ 633 h 869"/>
                <a:gd name="T88" fmla="*/ 299 w 829"/>
                <a:gd name="T89" fmla="*/ 25 h 869"/>
                <a:gd name="T90" fmla="*/ 299 w 829"/>
                <a:gd name="T91" fmla="*/ 125 h 869"/>
                <a:gd name="T92" fmla="*/ 248 w 829"/>
                <a:gd name="T93" fmla="*/ 307 h 869"/>
                <a:gd name="T94" fmla="*/ 299 w 829"/>
                <a:gd name="T95" fmla="*/ 633 h 869"/>
                <a:gd name="T96" fmla="*/ 299 w 829"/>
                <a:gd name="T97" fmla="*/ 869 h 869"/>
                <a:gd name="T98" fmla="*/ 192 w 829"/>
                <a:gd name="T99" fmla="*/ 791 h 869"/>
                <a:gd name="T100" fmla="*/ 280 w 829"/>
                <a:gd name="T101" fmla="*/ 819 h 869"/>
                <a:gd name="T102" fmla="*/ 19 w 829"/>
                <a:gd name="T103" fmla="*/ 791 h 869"/>
                <a:gd name="T104" fmla="*/ 184 w 829"/>
                <a:gd name="T105" fmla="*/ 226 h 869"/>
                <a:gd name="T106" fmla="*/ 192 w 829"/>
                <a:gd name="T107" fmla="*/ 750 h 869"/>
                <a:gd name="T108" fmla="*/ 192 w 829"/>
                <a:gd name="T109" fmla="*/ 869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9" h="869">
                  <a:moveTo>
                    <a:pt x="634" y="173"/>
                  </a:moveTo>
                  <a:cubicBezTo>
                    <a:pt x="638" y="190"/>
                    <a:pt x="641" y="208"/>
                    <a:pt x="644" y="226"/>
                  </a:cubicBezTo>
                  <a:cubicBezTo>
                    <a:pt x="651" y="284"/>
                    <a:pt x="718" y="320"/>
                    <a:pt x="671" y="393"/>
                  </a:cubicBezTo>
                  <a:cubicBezTo>
                    <a:pt x="629" y="458"/>
                    <a:pt x="780" y="432"/>
                    <a:pt x="717" y="568"/>
                  </a:cubicBezTo>
                  <a:cubicBezTo>
                    <a:pt x="690" y="626"/>
                    <a:pt x="829" y="602"/>
                    <a:pt x="776" y="710"/>
                  </a:cubicBezTo>
                  <a:cubicBezTo>
                    <a:pt x="795" y="730"/>
                    <a:pt x="807" y="755"/>
                    <a:pt x="806" y="791"/>
                  </a:cubicBezTo>
                  <a:cubicBezTo>
                    <a:pt x="805" y="816"/>
                    <a:pt x="795" y="843"/>
                    <a:pt x="779" y="869"/>
                  </a:cubicBezTo>
                  <a:cubicBezTo>
                    <a:pt x="634" y="869"/>
                    <a:pt x="634" y="869"/>
                    <a:pt x="634" y="869"/>
                  </a:cubicBezTo>
                  <a:cubicBezTo>
                    <a:pt x="634" y="832"/>
                    <a:pt x="634" y="832"/>
                    <a:pt x="634" y="832"/>
                  </a:cubicBezTo>
                  <a:cubicBezTo>
                    <a:pt x="645" y="832"/>
                    <a:pt x="653" y="822"/>
                    <a:pt x="653" y="811"/>
                  </a:cubicBezTo>
                  <a:cubicBezTo>
                    <a:pt x="653" y="800"/>
                    <a:pt x="645" y="791"/>
                    <a:pt x="634" y="791"/>
                  </a:cubicBezTo>
                  <a:cubicBezTo>
                    <a:pt x="634" y="758"/>
                    <a:pt x="634" y="758"/>
                    <a:pt x="634" y="758"/>
                  </a:cubicBezTo>
                  <a:cubicBezTo>
                    <a:pt x="665" y="749"/>
                    <a:pt x="683" y="736"/>
                    <a:pt x="679" y="721"/>
                  </a:cubicBezTo>
                  <a:cubicBezTo>
                    <a:pt x="663" y="704"/>
                    <a:pt x="649" y="696"/>
                    <a:pt x="634" y="689"/>
                  </a:cubicBezTo>
                  <a:lnTo>
                    <a:pt x="634" y="173"/>
                  </a:lnTo>
                  <a:close/>
                  <a:moveTo>
                    <a:pt x="593" y="81"/>
                  </a:moveTo>
                  <a:cubicBezTo>
                    <a:pt x="612" y="107"/>
                    <a:pt x="625" y="138"/>
                    <a:pt x="634" y="173"/>
                  </a:cubicBezTo>
                  <a:cubicBezTo>
                    <a:pt x="634" y="689"/>
                    <a:pt x="634" y="689"/>
                    <a:pt x="634" y="689"/>
                  </a:cubicBezTo>
                  <a:cubicBezTo>
                    <a:pt x="621" y="684"/>
                    <a:pt x="608" y="680"/>
                    <a:pt x="593" y="674"/>
                  </a:cubicBezTo>
                  <a:cubicBezTo>
                    <a:pt x="593" y="390"/>
                    <a:pt x="593" y="390"/>
                    <a:pt x="593" y="390"/>
                  </a:cubicBezTo>
                  <a:cubicBezTo>
                    <a:pt x="599" y="392"/>
                    <a:pt x="605" y="396"/>
                    <a:pt x="610" y="401"/>
                  </a:cubicBezTo>
                  <a:cubicBezTo>
                    <a:pt x="621" y="377"/>
                    <a:pt x="625" y="345"/>
                    <a:pt x="620" y="318"/>
                  </a:cubicBezTo>
                  <a:cubicBezTo>
                    <a:pt x="615" y="295"/>
                    <a:pt x="604" y="285"/>
                    <a:pt x="593" y="288"/>
                  </a:cubicBezTo>
                  <a:cubicBezTo>
                    <a:pt x="593" y="203"/>
                    <a:pt x="593" y="203"/>
                    <a:pt x="593" y="203"/>
                  </a:cubicBezTo>
                  <a:cubicBezTo>
                    <a:pt x="593" y="204"/>
                    <a:pt x="593" y="205"/>
                    <a:pt x="594" y="206"/>
                  </a:cubicBezTo>
                  <a:cubicBezTo>
                    <a:pt x="599" y="213"/>
                    <a:pt x="605" y="221"/>
                    <a:pt x="610" y="229"/>
                  </a:cubicBezTo>
                  <a:cubicBezTo>
                    <a:pt x="606" y="207"/>
                    <a:pt x="601" y="188"/>
                    <a:pt x="593" y="170"/>
                  </a:cubicBezTo>
                  <a:lnTo>
                    <a:pt x="593" y="81"/>
                  </a:lnTo>
                  <a:close/>
                  <a:moveTo>
                    <a:pt x="634" y="869"/>
                  </a:moveTo>
                  <a:cubicBezTo>
                    <a:pt x="593" y="869"/>
                    <a:pt x="593" y="869"/>
                    <a:pt x="593" y="869"/>
                  </a:cubicBezTo>
                  <a:cubicBezTo>
                    <a:pt x="593" y="767"/>
                    <a:pt x="593" y="767"/>
                    <a:pt x="593" y="767"/>
                  </a:cubicBezTo>
                  <a:cubicBezTo>
                    <a:pt x="608" y="764"/>
                    <a:pt x="622" y="761"/>
                    <a:pt x="634" y="758"/>
                  </a:cubicBezTo>
                  <a:cubicBezTo>
                    <a:pt x="634" y="791"/>
                    <a:pt x="634" y="791"/>
                    <a:pt x="634" y="791"/>
                  </a:cubicBezTo>
                  <a:cubicBezTo>
                    <a:pt x="623" y="791"/>
                    <a:pt x="615" y="800"/>
                    <a:pt x="615" y="811"/>
                  </a:cubicBezTo>
                  <a:cubicBezTo>
                    <a:pt x="615" y="822"/>
                    <a:pt x="623" y="832"/>
                    <a:pt x="634" y="832"/>
                  </a:cubicBezTo>
                  <a:lnTo>
                    <a:pt x="634" y="869"/>
                  </a:lnTo>
                  <a:close/>
                  <a:moveTo>
                    <a:pt x="568" y="53"/>
                  </a:moveTo>
                  <a:cubicBezTo>
                    <a:pt x="577" y="62"/>
                    <a:pt x="586" y="71"/>
                    <a:pt x="593" y="81"/>
                  </a:cubicBezTo>
                  <a:cubicBezTo>
                    <a:pt x="593" y="170"/>
                    <a:pt x="593" y="170"/>
                    <a:pt x="593" y="170"/>
                  </a:cubicBezTo>
                  <a:cubicBezTo>
                    <a:pt x="586" y="153"/>
                    <a:pt x="578" y="138"/>
                    <a:pt x="568" y="125"/>
                  </a:cubicBezTo>
                  <a:lnTo>
                    <a:pt x="568" y="53"/>
                  </a:lnTo>
                  <a:close/>
                  <a:moveTo>
                    <a:pt x="593" y="869"/>
                  </a:moveTo>
                  <a:cubicBezTo>
                    <a:pt x="568" y="869"/>
                    <a:pt x="568" y="869"/>
                    <a:pt x="568" y="869"/>
                  </a:cubicBezTo>
                  <a:cubicBezTo>
                    <a:pt x="568" y="770"/>
                    <a:pt x="568" y="770"/>
                    <a:pt x="568" y="770"/>
                  </a:cubicBezTo>
                  <a:cubicBezTo>
                    <a:pt x="577" y="769"/>
                    <a:pt x="585" y="768"/>
                    <a:pt x="593" y="767"/>
                  </a:cubicBezTo>
                  <a:lnTo>
                    <a:pt x="593" y="869"/>
                  </a:lnTo>
                  <a:close/>
                  <a:moveTo>
                    <a:pt x="593" y="203"/>
                  </a:moveTo>
                  <a:cubicBezTo>
                    <a:pt x="593" y="288"/>
                    <a:pt x="593" y="288"/>
                    <a:pt x="593" y="288"/>
                  </a:cubicBezTo>
                  <a:cubicBezTo>
                    <a:pt x="587" y="290"/>
                    <a:pt x="581" y="296"/>
                    <a:pt x="577" y="307"/>
                  </a:cubicBezTo>
                  <a:cubicBezTo>
                    <a:pt x="574" y="317"/>
                    <a:pt x="571" y="326"/>
                    <a:pt x="569" y="330"/>
                  </a:cubicBezTo>
                  <a:cubicBezTo>
                    <a:pt x="569" y="331"/>
                    <a:pt x="569" y="332"/>
                    <a:pt x="568" y="333"/>
                  </a:cubicBezTo>
                  <a:cubicBezTo>
                    <a:pt x="568" y="173"/>
                    <a:pt x="568" y="173"/>
                    <a:pt x="568" y="173"/>
                  </a:cubicBezTo>
                  <a:cubicBezTo>
                    <a:pt x="579" y="179"/>
                    <a:pt x="589" y="187"/>
                    <a:pt x="593" y="203"/>
                  </a:cubicBezTo>
                  <a:close/>
                  <a:moveTo>
                    <a:pt x="593" y="390"/>
                  </a:moveTo>
                  <a:cubicBezTo>
                    <a:pt x="593" y="674"/>
                    <a:pt x="593" y="674"/>
                    <a:pt x="593" y="674"/>
                  </a:cubicBezTo>
                  <a:cubicBezTo>
                    <a:pt x="585" y="671"/>
                    <a:pt x="577" y="668"/>
                    <a:pt x="568" y="663"/>
                  </a:cubicBezTo>
                  <a:cubicBezTo>
                    <a:pt x="568" y="444"/>
                    <a:pt x="568" y="444"/>
                    <a:pt x="568" y="444"/>
                  </a:cubicBezTo>
                  <a:cubicBezTo>
                    <a:pt x="570" y="441"/>
                    <a:pt x="571" y="438"/>
                    <a:pt x="572" y="435"/>
                  </a:cubicBezTo>
                  <a:cubicBezTo>
                    <a:pt x="573" y="434"/>
                    <a:pt x="573" y="433"/>
                    <a:pt x="573" y="433"/>
                  </a:cubicBezTo>
                  <a:cubicBezTo>
                    <a:pt x="571" y="433"/>
                    <a:pt x="570" y="433"/>
                    <a:pt x="568" y="433"/>
                  </a:cubicBezTo>
                  <a:cubicBezTo>
                    <a:pt x="568" y="381"/>
                    <a:pt x="568" y="381"/>
                    <a:pt x="568" y="381"/>
                  </a:cubicBezTo>
                  <a:cubicBezTo>
                    <a:pt x="571" y="385"/>
                    <a:pt x="575" y="387"/>
                    <a:pt x="581" y="387"/>
                  </a:cubicBezTo>
                  <a:cubicBezTo>
                    <a:pt x="585" y="388"/>
                    <a:pt x="589" y="389"/>
                    <a:pt x="593" y="390"/>
                  </a:cubicBezTo>
                  <a:close/>
                  <a:moveTo>
                    <a:pt x="527" y="24"/>
                  </a:moveTo>
                  <a:cubicBezTo>
                    <a:pt x="543" y="32"/>
                    <a:pt x="556" y="42"/>
                    <a:pt x="568" y="53"/>
                  </a:cubicBezTo>
                  <a:cubicBezTo>
                    <a:pt x="568" y="125"/>
                    <a:pt x="568" y="125"/>
                    <a:pt x="568" y="125"/>
                  </a:cubicBezTo>
                  <a:cubicBezTo>
                    <a:pt x="556" y="108"/>
                    <a:pt x="542" y="93"/>
                    <a:pt x="527" y="82"/>
                  </a:cubicBezTo>
                  <a:lnTo>
                    <a:pt x="527" y="24"/>
                  </a:lnTo>
                  <a:close/>
                  <a:moveTo>
                    <a:pt x="568" y="869"/>
                  </a:moveTo>
                  <a:cubicBezTo>
                    <a:pt x="527" y="869"/>
                    <a:pt x="527" y="869"/>
                    <a:pt x="527" y="869"/>
                  </a:cubicBezTo>
                  <a:cubicBezTo>
                    <a:pt x="527" y="839"/>
                    <a:pt x="527" y="839"/>
                    <a:pt x="527" y="839"/>
                  </a:cubicBezTo>
                  <a:cubicBezTo>
                    <a:pt x="538" y="839"/>
                    <a:pt x="547" y="830"/>
                    <a:pt x="547" y="819"/>
                  </a:cubicBezTo>
                  <a:cubicBezTo>
                    <a:pt x="547" y="808"/>
                    <a:pt x="538" y="798"/>
                    <a:pt x="527" y="798"/>
                  </a:cubicBezTo>
                  <a:cubicBezTo>
                    <a:pt x="527" y="774"/>
                    <a:pt x="527" y="774"/>
                    <a:pt x="527" y="774"/>
                  </a:cubicBezTo>
                  <a:cubicBezTo>
                    <a:pt x="541" y="773"/>
                    <a:pt x="555" y="772"/>
                    <a:pt x="568" y="770"/>
                  </a:cubicBezTo>
                  <a:lnTo>
                    <a:pt x="568" y="869"/>
                  </a:lnTo>
                  <a:close/>
                  <a:moveTo>
                    <a:pt x="568" y="173"/>
                  </a:moveTo>
                  <a:cubicBezTo>
                    <a:pt x="565" y="171"/>
                    <a:pt x="562" y="170"/>
                    <a:pt x="559" y="168"/>
                  </a:cubicBezTo>
                  <a:cubicBezTo>
                    <a:pt x="552" y="162"/>
                    <a:pt x="545" y="157"/>
                    <a:pt x="539" y="152"/>
                  </a:cubicBezTo>
                  <a:cubicBezTo>
                    <a:pt x="535" y="147"/>
                    <a:pt x="534" y="140"/>
                    <a:pt x="534" y="132"/>
                  </a:cubicBezTo>
                  <a:cubicBezTo>
                    <a:pt x="534" y="122"/>
                    <a:pt x="531" y="113"/>
                    <a:pt x="527" y="105"/>
                  </a:cubicBezTo>
                  <a:cubicBezTo>
                    <a:pt x="527" y="286"/>
                    <a:pt x="527" y="286"/>
                    <a:pt x="527" y="286"/>
                  </a:cubicBezTo>
                  <a:cubicBezTo>
                    <a:pt x="533" y="291"/>
                    <a:pt x="535" y="301"/>
                    <a:pt x="527" y="323"/>
                  </a:cubicBezTo>
                  <a:cubicBezTo>
                    <a:pt x="527" y="394"/>
                    <a:pt x="527" y="394"/>
                    <a:pt x="527" y="394"/>
                  </a:cubicBezTo>
                  <a:cubicBezTo>
                    <a:pt x="536" y="416"/>
                    <a:pt x="553" y="431"/>
                    <a:pt x="568" y="433"/>
                  </a:cubicBezTo>
                  <a:cubicBezTo>
                    <a:pt x="568" y="381"/>
                    <a:pt x="568" y="381"/>
                    <a:pt x="568" y="381"/>
                  </a:cubicBezTo>
                  <a:cubicBezTo>
                    <a:pt x="561" y="371"/>
                    <a:pt x="563" y="353"/>
                    <a:pt x="568" y="333"/>
                  </a:cubicBezTo>
                  <a:lnTo>
                    <a:pt x="568" y="173"/>
                  </a:lnTo>
                  <a:close/>
                  <a:moveTo>
                    <a:pt x="568" y="444"/>
                  </a:moveTo>
                  <a:cubicBezTo>
                    <a:pt x="568" y="663"/>
                    <a:pt x="568" y="663"/>
                    <a:pt x="568" y="663"/>
                  </a:cubicBezTo>
                  <a:cubicBezTo>
                    <a:pt x="565" y="661"/>
                    <a:pt x="561" y="659"/>
                    <a:pt x="557" y="656"/>
                  </a:cubicBezTo>
                  <a:cubicBezTo>
                    <a:pt x="544" y="648"/>
                    <a:pt x="534" y="641"/>
                    <a:pt x="527" y="633"/>
                  </a:cubicBezTo>
                  <a:cubicBezTo>
                    <a:pt x="527" y="506"/>
                    <a:pt x="527" y="506"/>
                    <a:pt x="527" y="506"/>
                  </a:cubicBezTo>
                  <a:cubicBezTo>
                    <a:pt x="544" y="489"/>
                    <a:pt x="557" y="468"/>
                    <a:pt x="568" y="444"/>
                  </a:cubicBezTo>
                  <a:close/>
                  <a:moveTo>
                    <a:pt x="413" y="0"/>
                  </a:moveTo>
                  <a:cubicBezTo>
                    <a:pt x="414" y="0"/>
                    <a:pt x="414" y="0"/>
                    <a:pt x="414" y="0"/>
                  </a:cubicBezTo>
                  <a:cubicBezTo>
                    <a:pt x="459" y="0"/>
                    <a:pt x="497" y="9"/>
                    <a:pt x="527" y="24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493" y="55"/>
                    <a:pt x="453" y="42"/>
                    <a:pt x="413" y="42"/>
                  </a:cubicBezTo>
                  <a:lnTo>
                    <a:pt x="413" y="0"/>
                  </a:lnTo>
                  <a:close/>
                  <a:moveTo>
                    <a:pt x="527" y="869"/>
                  </a:moveTo>
                  <a:cubicBezTo>
                    <a:pt x="413" y="869"/>
                    <a:pt x="413" y="869"/>
                    <a:pt x="413" y="869"/>
                  </a:cubicBezTo>
                  <a:cubicBezTo>
                    <a:pt x="413" y="841"/>
                    <a:pt x="413" y="841"/>
                    <a:pt x="413" y="841"/>
                  </a:cubicBezTo>
                  <a:cubicBezTo>
                    <a:pt x="424" y="841"/>
                    <a:pt x="432" y="832"/>
                    <a:pt x="432" y="821"/>
                  </a:cubicBezTo>
                  <a:cubicBezTo>
                    <a:pt x="432" y="810"/>
                    <a:pt x="424" y="800"/>
                    <a:pt x="413" y="800"/>
                  </a:cubicBezTo>
                  <a:cubicBezTo>
                    <a:pt x="413" y="777"/>
                    <a:pt x="413" y="777"/>
                    <a:pt x="413" y="777"/>
                  </a:cubicBezTo>
                  <a:cubicBezTo>
                    <a:pt x="452" y="778"/>
                    <a:pt x="491" y="777"/>
                    <a:pt x="527" y="774"/>
                  </a:cubicBezTo>
                  <a:cubicBezTo>
                    <a:pt x="527" y="798"/>
                    <a:pt x="527" y="798"/>
                    <a:pt x="527" y="798"/>
                  </a:cubicBezTo>
                  <a:cubicBezTo>
                    <a:pt x="517" y="798"/>
                    <a:pt x="508" y="808"/>
                    <a:pt x="508" y="819"/>
                  </a:cubicBezTo>
                  <a:cubicBezTo>
                    <a:pt x="508" y="830"/>
                    <a:pt x="517" y="839"/>
                    <a:pt x="527" y="839"/>
                  </a:cubicBezTo>
                  <a:lnTo>
                    <a:pt x="527" y="869"/>
                  </a:lnTo>
                  <a:close/>
                  <a:moveTo>
                    <a:pt x="527" y="105"/>
                  </a:moveTo>
                  <a:cubicBezTo>
                    <a:pt x="511" y="73"/>
                    <a:pt x="465" y="55"/>
                    <a:pt x="413" y="63"/>
                  </a:cubicBezTo>
                  <a:cubicBezTo>
                    <a:pt x="413" y="159"/>
                    <a:pt x="413" y="159"/>
                    <a:pt x="413" y="159"/>
                  </a:cubicBezTo>
                  <a:cubicBezTo>
                    <a:pt x="451" y="171"/>
                    <a:pt x="476" y="198"/>
                    <a:pt x="470" y="223"/>
                  </a:cubicBezTo>
                  <a:cubicBezTo>
                    <a:pt x="449" y="308"/>
                    <a:pt x="509" y="273"/>
                    <a:pt x="527" y="286"/>
                  </a:cubicBezTo>
                  <a:lnTo>
                    <a:pt x="527" y="105"/>
                  </a:lnTo>
                  <a:close/>
                  <a:moveTo>
                    <a:pt x="527" y="323"/>
                  </a:moveTo>
                  <a:cubicBezTo>
                    <a:pt x="527" y="394"/>
                    <a:pt x="527" y="394"/>
                    <a:pt x="527" y="394"/>
                  </a:cubicBezTo>
                  <a:cubicBezTo>
                    <a:pt x="519" y="376"/>
                    <a:pt x="517" y="351"/>
                    <a:pt x="527" y="323"/>
                  </a:cubicBezTo>
                  <a:close/>
                  <a:moveTo>
                    <a:pt x="527" y="506"/>
                  </a:moveTo>
                  <a:cubicBezTo>
                    <a:pt x="527" y="633"/>
                    <a:pt x="527" y="633"/>
                    <a:pt x="527" y="633"/>
                  </a:cubicBezTo>
                  <a:cubicBezTo>
                    <a:pt x="504" y="610"/>
                    <a:pt x="506" y="588"/>
                    <a:pt x="507" y="559"/>
                  </a:cubicBezTo>
                  <a:cubicBezTo>
                    <a:pt x="480" y="576"/>
                    <a:pt x="448" y="587"/>
                    <a:pt x="413" y="587"/>
                  </a:cubicBezTo>
                  <a:cubicBezTo>
                    <a:pt x="413" y="558"/>
                    <a:pt x="413" y="558"/>
                    <a:pt x="413" y="558"/>
                  </a:cubicBezTo>
                  <a:cubicBezTo>
                    <a:pt x="459" y="558"/>
                    <a:pt x="498" y="538"/>
                    <a:pt x="527" y="506"/>
                  </a:cubicBezTo>
                  <a:close/>
                  <a:moveTo>
                    <a:pt x="388" y="1"/>
                  </a:moveTo>
                  <a:cubicBezTo>
                    <a:pt x="396" y="0"/>
                    <a:pt x="404" y="0"/>
                    <a:pt x="413" y="0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05" y="42"/>
                    <a:pt x="396" y="42"/>
                    <a:pt x="388" y="43"/>
                  </a:cubicBezTo>
                  <a:lnTo>
                    <a:pt x="388" y="1"/>
                  </a:lnTo>
                  <a:close/>
                  <a:moveTo>
                    <a:pt x="413" y="869"/>
                  </a:moveTo>
                  <a:cubicBezTo>
                    <a:pt x="388" y="869"/>
                    <a:pt x="388" y="869"/>
                    <a:pt x="388" y="869"/>
                  </a:cubicBezTo>
                  <a:cubicBezTo>
                    <a:pt x="388" y="777"/>
                    <a:pt x="388" y="777"/>
                    <a:pt x="388" y="777"/>
                  </a:cubicBezTo>
                  <a:cubicBezTo>
                    <a:pt x="396" y="777"/>
                    <a:pt x="405" y="777"/>
                    <a:pt x="413" y="777"/>
                  </a:cubicBezTo>
                  <a:cubicBezTo>
                    <a:pt x="413" y="800"/>
                    <a:pt x="413" y="800"/>
                    <a:pt x="413" y="800"/>
                  </a:cubicBezTo>
                  <a:cubicBezTo>
                    <a:pt x="413" y="800"/>
                    <a:pt x="413" y="800"/>
                    <a:pt x="413" y="800"/>
                  </a:cubicBezTo>
                  <a:cubicBezTo>
                    <a:pt x="402" y="800"/>
                    <a:pt x="394" y="810"/>
                    <a:pt x="394" y="821"/>
                  </a:cubicBezTo>
                  <a:cubicBezTo>
                    <a:pt x="394" y="832"/>
                    <a:pt x="402" y="841"/>
                    <a:pt x="413" y="841"/>
                  </a:cubicBezTo>
                  <a:cubicBezTo>
                    <a:pt x="413" y="841"/>
                    <a:pt x="413" y="841"/>
                    <a:pt x="413" y="841"/>
                  </a:cubicBezTo>
                  <a:lnTo>
                    <a:pt x="413" y="869"/>
                  </a:lnTo>
                  <a:close/>
                  <a:moveTo>
                    <a:pt x="413" y="63"/>
                  </a:moveTo>
                  <a:cubicBezTo>
                    <a:pt x="413" y="159"/>
                    <a:pt x="413" y="159"/>
                    <a:pt x="413" y="159"/>
                  </a:cubicBezTo>
                  <a:cubicBezTo>
                    <a:pt x="405" y="157"/>
                    <a:pt x="397" y="155"/>
                    <a:pt x="388" y="154"/>
                  </a:cubicBezTo>
                  <a:cubicBezTo>
                    <a:pt x="388" y="69"/>
                    <a:pt x="388" y="69"/>
                    <a:pt x="388" y="69"/>
                  </a:cubicBezTo>
                  <a:cubicBezTo>
                    <a:pt x="396" y="66"/>
                    <a:pt x="405" y="65"/>
                    <a:pt x="413" y="63"/>
                  </a:cubicBezTo>
                  <a:close/>
                  <a:moveTo>
                    <a:pt x="413" y="558"/>
                  </a:moveTo>
                  <a:cubicBezTo>
                    <a:pt x="413" y="587"/>
                    <a:pt x="413" y="587"/>
                    <a:pt x="413" y="587"/>
                  </a:cubicBezTo>
                  <a:cubicBezTo>
                    <a:pt x="412" y="587"/>
                    <a:pt x="412" y="587"/>
                    <a:pt x="412" y="587"/>
                  </a:cubicBezTo>
                  <a:cubicBezTo>
                    <a:pt x="404" y="587"/>
                    <a:pt x="396" y="586"/>
                    <a:pt x="388" y="585"/>
                  </a:cubicBezTo>
                  <a:cubicBezTo>
                    <a:pt x="388" y="556"/>
                    <a:pt x="388" y="556"/>
                    <a:pt x="388" y="556"/>
                  </a:cubicBezTo>
                  <a:cubicBezTo>
                    <a:pt x="396" y="558"/>
                    <a:pt x="404" y="558"/>
                    <a:pt x="412" y="558"/>
                  </a:cubicBezTo>
                  <a:lnTo>
                    <a:pt x="413" y="558"/>
                  </a:lnTo>
                  <a:close/>
                  <a:moveTo>
                    <a:pt x="299" y="25"/>
                  </a:moveTo>
                  <a:cubicBezTo>
                    <a:pt x="324" y="12"/>
                    <a:pt x="353" y="4"/>
                    <a:pt x="388" y="1"/>
                  </a:cubicBezTo>
                  <a:cubicBezTo>
                    <a:pt x="388" y="43"/>
                    <a:pt x="388" y="43"/>
                    <a:pt x="388" y="43"/>
                  </a:cubicBezTo>
                  <a:cubicBezTo>
                    <a:pt x="356" y="47"/>
                    <a:pt x="326" y="60"/>
                    <a:pt x="299" y="80"/>
                  </a:cubicBezTo>
                  <a:lnTo>
                    <a:pt x="299" y="25"/>
                  </a:lnTo>
                  <a:close/>
                  <a:moveTo>
                    <a:pt x="388" y="869"/>
                  </a:moveTo>
                  <a:cubicBezTo>
                    <a:pt x="299" y="869"/>
                    <a:pt x="299" y="869"/>
                    <a:pt x="299" y="869"/>
                  </a:cubicBezTo>
                  <a:cubicBezTo>
                    <a:pt x="299" y="839"/>
                    <a:pt x="299" y="839"/>
                    <a:pt x="299" y="839"/>
                  </a:cubicBezTo>
                  <a:cubicBezTo>
                    <a:pt x="310" y="839"/>
                    <a:pt x="318" y="830"/>
                    <a:pt x="318" y="819"/>
                  </a:cubicBezTo>
                  <a:cubicBezTo>
                    <a:pt x="318" y="808"/>
                    <a:pt x="310" y="798"/>
                    <a:pt x="299" y="798"/>
                  </a:cubicBezTo>
                  <a:cubicBezTo>
                    <a:pt x="299" y="770"/>
                    <a:pt x="299" y="770"/>
                    <a:pt x="299" y="770"/>
                  </a:cubicBezTo>
                  <a:cubicBezTo>
                    <a:pt x="327" y="773"/>
                    <a:pt x="357" y="776"/>
                    <a:pt x="388" y="777"/>
                  </a:cubicBezTo>
                  <a:lnTo>
                    <a:pt x="388" y="869"/>
                  </a:lnTo>
                  <a:close/>
                  <a:moveTo>
                    <a:pt x="388" y="69"/>
                  </a:moveTo>
                  <a:cubicBezTo>
                    <a:pt x="358" y="78"/>
                    <a:pt x="327" y="96"/>
                    <a:pt x="299" y="125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3" y="174"/>
                    <a:pt x="308" y="169"/>
                    <a:pt x="313" y="165"/>
                  </a:cubicBezTo>
                  <a:cubicBezTo>
                    <a:pt x="339" y="154"/>
                    <a:pt x="365" y="152"/>
                    <a:pt x="388" y="154"/>
                  </a:cubicBezTo>
                  <a:lnTo>
                    <a:pt x="388" y="69"/>
                  </a:lnTo>
                  <a:close/>
                  <a:moveTo>
                    <a:pt x="388" y="556"/>
                  </a:moveTo>
                  <a:cubicBezTo>
                    <a:pt x="388" y="585"/>
                    <a:pt x="388" y="585"/>
                    <a:pt x="388" y="585"/>
                  </a:cubicBezTo>
                  <a:cubicBezTo>
                    <a:pt x="362" y="581"/>
                    <a:pt x="339" y="572"/>
                    <a:pt x="318" y="559"/>
                  </a:cubicBezTo>
                  <a:cubicBezTo>
                    <a:pt x="319" y="587"/>
                    <a:pt x="320" y="611"/>
                    <a:pt x="299" y="633"/>
                  </a:cubicBezTo>
                  <a:cubicBezTo>
                    <a:pt x="299" y="508"/>
                    <a:pt x="299" y="508"/>
                    <a:pt x="299" y="508"/>
                  </a:cubicBezTo>
                  <a:cubicBezTo>
                    <a:pt x="323" y="533"/>
                    <a:pt x="353" y="551"/>
                    <a:pt x="388" y="556"/>
                  </a:cubicBezTo>
                  <a:close/>
                  <a:moveTo>
                    <a:pt x="192" y="178"/>
                  </a:moveTo>
                  <a:cubicBezTo>
                    <a:pt x="208" y="110"/>
                    <a:pt x="241" y="55"/>
                    <a:pt x="299" y="25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58" y="111"/>
                    <a:pt x="227" y="161"/>
                    <a:pt x="214" y="229"/>
                  </a:cubicBezTo>
                  <a:cubicBezTo>
                    <a:pt x="230" y="205"/>
                    <a:pt x="247" y="184"/>
                    <a:pt x="266" y="167"/>
                  </a:cubicBezTo>
                  <a:cubicBezTo>
                    <a:pt x="276" y="151"/>
                    <a:pt x="287" y="137"/>
                    <a:pt x="299" y="125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276" y="204"/>
                    <a:pt x="261" y="238"/>
                    <a:pt x="259" y="283"/>
                  </a:cubicBezTo>
                  <a:cubicBezTo>
                    <a:pt x="259" y="287"/>
                    <a:pt x="259" y="292"/>
                    <a:pt x="260" y="297"/>
                  </a:cubicBezTo>
                  <a:cubicBezTo>
                    <a:pt x="263" y="349"/>
                    <a:pt x="260" y="334"/>
                    <a:pt x="248" y="307"/>
                  </a:cubicBezTo>
                  <a:cubicBezTo>
                    <a:pt x="232" y="274"/>
                    <a:pt x="214" y="281"/>
                    <a:pt x="206" y="317"/>
                  </a:cubicBezTo>
                  <a:cubicBezTo>
                    <a:pt x="195" y="365"/>
                    <a:pt x="214" y="428"/>
                    <a:pt x="252" y="435"/>
                  </a:cubicBezTo>
                  <a:cubicBezTo>
                    <a:pt x="264" y="463"/>
                    <a:pt x="280" y="488"/>
                    <a:pt x="299" y="508"/>
                  </a:cubicBezTo>
                  <a:cubicBezTo>
                    <a:pt x="299" y="633"/>
                    <a:pt x="299" y="633"/>
                    <a:pt x="299" y="633"/>
                  </a:cubicBezTo>
                  <a:cubicBezTo>
                    <a:pt x="292" y="641"/>
                    <a:pt x="281" y="649"/>
                    <a:pt x="268" y="656"/>
                  </a:cubicBezTo>
                  <a:cubicBezTo>
                    <a:pt x="232" y="675"/>
                    <a:pt x="212" y="679"/>
                    <a:pt x="192" y="690"/>
                  </a:cubicBezTo>
                  <a:lnTo>
                    <a:pt x="192" y="178"/>
                  </a:lnTo>
                  <a:close/>
                  <a:moveTo>
                    <a:pt x="299" y="869"/>
                  </a:moveTo>
                  <a:cubicBezTo>
                    <a:pt x="192" y="869"/>
                    <a:pt x="192" y="869"/>
                    <a:pt x="192" y="869"/>
                  </a:cubicBezTo>
                  <a:cubicBezTo>
                    <a:pt x="192" y="832"/>
                    <a:pt x="192" y="832"/>
                    <a:pt x="192" y="832"/>
                  </a:cubicBezTo>
                  <a:cubicBezTo>
                    <a:pt x="203" y="832"/>
                    <a:pt x="211" y="822"/>
                    <a:pt x="211" y="811"/>
                  </a:cubicBezTo>
                  <a:cubicBezTo>
                    <a:pt x="211" y="800"/>
                    <a:pt x="203" y="791"/>
                    <a:pt x="192" y="791"/>
                  </a:cubicBezTo>
                  <a:cubicBezTo>
                    <a:pt x="192" y="750"/>
                    <a:pt x="192" y="750"/>
                    <a:pt x="192" y="750"/>
                  </a:cubicBezTo>
                  <a:cubicBezTo>
                    <a:pt x="218" y="759"/>
                    <a:pt x="255" y="766"/>
                    <a:pt x="299" y="770"/>
                  </a:cubicBezTo>
                  <a:cubicBezTo>
                    <a:pt x="299" y="798"/>
                    <a:pt x="299" y="798"/>
                    <a:pt x="299" y="798"/>
                  </a:cubicBezTo>
                  <a:cubicBezTo>
                    <a:pt x="288" y="798"/>
                    <a:pt x="280" y="808"/>
                    <a:pt x="280" y="819"/>
                  </a:cubicBezTo>
                  <a:cubicBezTo>
                    <a:pt x="280" y="830"/>
                    <a:pt x="288" y="839"/>
                    <a:pt x="299" y="839"/>
                  </a:cubicBezTo>
                  <a:lnTo>
                    <a:pt x="299" y="869"/>
                  </a:lnTo>
                  <a:close/>
                  <a:moveTo>
                    <a:pt x="45" y="869"/>
                  </a:moveTo>
                  <a:cubicBezTo>
                    <a:pt x="30" y="843"/>
                    <a:pt x="20" y="816"/>
                    <a:pt x="19" y="791"/>
                  </a:cubicBezTo>
                  <a:cubicBezTo>
                    <a:pt x="18" y="754"/>
                    <a:pt x="30" y="728"/>
                    <a:pt x="50" y="708"/>
                  </a:cubicBezTo>
                  <a:cubicBezTo>
                    <a:pt x="0" y="602"/>
                    <a:pt x="137" y="626"/>
                    <a:pt x="111" y="568"/>
                  </a:cubicBezTo>
                  <a:cubicBezTo>
                    <a:pt x="48" y="432"/>
                    <a:pt x="198" y="458"/>
                    <a:pt x="157" y="393"/>
                  </a:cubicBezTo>
                  <a:cubicBezTo>
                    <a:pt x="109" y="320"/>
                    <a:pt x="176" y="284"/>
                    <a:pt x="184" y="226"/>
                  </a:cubicBezTo>
                  <a:cubicBezTo>
                    <a:pt x="186" y="209"/>
                    <a:pt x="188" y="193"/>
                    <a:pt x="192" y="178"/>
                  </a:cubicBezTo>
                  <a:cubicBezTo>
                    <a:pt x="192" y="690"/>
                    <a:pt x="192" y="690"/>
                    <a:pt x="192" y="690"/>
                  </a:cubicBezTo>
                  <a:cubicBezTo>
                    <a:pt x="182" y="696"/>
                    <a:pt x="171" y="705"/>
                    <a:pt x="158" y="719"/>
                  </a:cubicBezTo>
                  <a:cubicBezTo>
                    <a:pt x="155" y="731"/>
                    <a:pt x="168" y="741"/>
                    <a:pt x="192" y="750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81" y="791"/>
                    <a:pt x="173" y="800"/>
                    <a:pt x="173" y="811"/>
                  </a:cubicBezTo>
                  <a:cubicBezTo>
                    <a:pt x="173" y="822"/>
                    <a:pt x="181" y="832"/>
                    <a:pt x="192" y="832"/>
                  </a:cubicBezTo>
                  <a:cubicBezTo>
                    <a:pt x="192" y="869"/>
                    <a:pt x="192" y="869"/>
                    <a:pt x="192" y="869"/>
                  </a:cubicBezTo>
                  <a:lnTo>
                    <a:pt x="45" y="8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26"/>
            <p:cNvSpPr>
              <a:spLocks noEditPoints="1"/>
            </p:cNvSpPr>
            <p:nvPr/>
          </p:nvSpPr>
          <p:spPr bwMode="auto">
            <a:xfrm>
              <a:off x="5073990" y="4355472"/>
              <a:ext cx="871764" cy="253722"/>
            </a:xfrm>
            <a:custGeom>
              <a:avLst/>
              <a:gdLst>
                <a:gd name="T0" fmla="*/ 251 w 340"/>
                <a:gd name="T1" fmla="*/ 10 h 99"/>
                <a:gd name="T2" fmla="*/ 333 w 340"/>
                <a:gd name="T3" fmla="*/ 9 h 99"/>
                <a:gd name="T4" fmla="*/ 292 w 340"/>
                <a:gd name="T5" fmla="*/ 83 h 99"/>
                <a:gd name="T6" fmla="*/ 251 w 340"/>
                <a:gd name="T7" fmla="*/ 98 h 99"/>
                <a:gd name="T8" fmla="*/ 251 w 340"/>
                <a:gd name="T9" fmla="*/ 86 h 99"/>
                <a:gd name="T10" fmla="*/ 276 w 340"/>
                <a:gd name="T11" fmla="*/ 78 h 99"/>
                <a:gd name="T12" fmla="*/ 298 w 340"/>
                <a:gd name="T13" fmla="*/ 27 h 99"/>
                <a:gd name="T14" fmla="*/ 251 w 340"/>
                <a:gd name="T15" fmla="*/ 24 h 99"/>
                <a:gd name="T16" fmla="*/ 251 w 340"/>
                <a:gd name="T17" fmla="*/ 10 h 99"/>
                <a:gd name="T18" fmla="*/ 90 w 340"/>
                <a:gd name="T19" fmla="*/ 10 h 99"/>
                <a:gd name="T20" fmla="*/ 93 w 340"/>
                <a:gd name="T21" fmla="*/ 11 h 99"/>
                <a:gd name="T22" fmla="*/ 146 w 340"/>
                <a:gd name="T23" fmla="*/ 28 h 99"/>
                <a:gd name="T24" fmla="*/ 191 w 340"/>
                <a:gd name="T25" fmla="*/ 29 h 99"/>
                <a:gd name="T26" fmla="*/ 248 w 340"/>
                <a:gd name="T27" fmla="*/ 11 h 99"/>
                <a:gd name="T28" fmla="*/ 251 w 340"/>
                <a:gd name="T29" fmla="*/ 10 h 99"/>
                <a:gd name="T30" fmla="*/ 251 w 340"/>
                <a:gd name="T31" fmla="*/ 24 h 99"/>
                <a:gd name="T32" fmla="*/ 229 w 340"/>
                <a:gd name="T33" fmla="*/ 29 h 99"/>
                <a:gd name="T34" fmla="*/ 208 w 340"/>
                <a:gd name="T35" fmla="*/ 67 h 99"/>
                <a:gd name="T36" fmla="*/ 251 w 340"/>
                <a:gd name="T37" fmla="*/ 86 h 99"/>
                <a:gd name="T38" fmla="*/ 251 w 340"/>
                <a:gd name="T39" fmla="*/ 98 h 99"/>
                <a:gd name="T40" fmla="*/ 210 w 340"/>
                <a:gd name="T41" fmla="*/ 88 h 99"/>
                <a:gd name="T42" fmla="*/ 182 w 340"/>
                <a:gd name="T43" fmla="*/ 56 h 99"/>
                <a:gd name="T44" fmla="*/ 159 w 340"/>
                <a:gd name="T45" fmla="*/ 56 h 99"/>
                <a:gd name="T46" fmla="*/ 131 w 340"/>
                <a:gd name="T47" fmla="*/ 88 h 99"/>
                <a:gd name="T48" fmla="*/ 90 w 340"/>
                <a:gd name="T49" fmla="*/ 98 h 99"/>
                <a:gd name="T50" fmla="*/ 90 w 340"/>
                <a:gd name="T51" fmla="*/ 86 h 99"/>
                <a:gd name="T52" fmla="*/ 133 w 340"/>
                <a:gd name="T53" fmla="*/ 67 h 99"/>
                <a:gd name="T54" fmla="*/ 112 w 340"/>
                <a:gd name="T55" fmla="*/ 29 h 99"/>
                <a:gd name="T56" fmla="*/ 90 w 340"/>
                <a:gd name="T57" fmla="*/ 24 h 99"/>
                <a:gd name="T58" fmla="*/ 90 w 340"/>
                <a:gd name="T59" fmla="*/ 10 h 99"/>
                <a:gd name="T60" fmla="*/ 8 w 340"/>
                <a:gd name="T61" fmla="*/ 9 h 99"/>
                <a:gd name="T62" fmla="*/ 90 w 340"/>
                <a:gd name="T63" fmla="*/ 10 h 99"/>
                <a:gd name="T64" fmla="*/ 90 w 340"/>
                <a:gd name="T65" fmla="*/ 24 h 99"/>
                <a:gd name="T66" fmla="*/ 43 w 340"/>
                <a:gd name="T67" fmla="*/ 27 h 99"/>
                <a:gd name="T68" fmla="*/ 65 w 340"/>
                <a:gd name="T69" fmla="*/ 78 h 99"/>
                <a:gd name="T70" fmla="*/ 90 w 340"/>
                <a:gd name="T71" fmla="*/ 86 h 99"/>
                <a:gd name="T72" fmla="*/ 90 w 340"/>
                <a:gd name="T73" fmla="*/ 98 h 99"/>
                <a:gd name="T74" fmla="*/ 48 w 340"/>
                <a:gd name="T75" fmla="*/ 83 h 99"/>
                <a:gd name="T76" fmla="*/ 8 w 340"/>
                <a:gd name="T77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0" h="99">
                  <a:moveTo>
                    <a:pt x="251" y="10"/>
                  </a:moveTo>
                  <a:cubicBezTo>
                    <a:pt x="278" y="4"/>
                    <a:pt x="318" y="0"/>
                    <a:pt x="333" y="9"/>
                  </a:cubicBezTo>
                  <a:cubicBezTo>
                    <a:pt x="340" y="14"/>
                    <a:pt x="328" y="57"/>
                    <a:pt x="292" y="83"/>
                  </a:cubicBezTo>
                  <a:cubicBezTo>
                    <a:pt x="279" y="92"/>
                    <a:pt x="265" y="97"/>
                    <a:pt x="251" y="98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9" y="85"/>
                    <a:pt x="267" y="83"/>
                    <a:pt x="276" y="78"/>
                  </a:cubicBezTo>
                  <a:cubicBezTo>
                    <a:pt x="300" y="63"/>
                    <a:pt x="306" y="33"/>
                    <a:pt x="298" y="27"/>
                  </a:cubicBezTo>
                  <a:cubicBezTo>
                    <a:pt x="291" y="22"/>
                    <a:pt x="272" y="21"/>
                    <a:pt x="251" y="24"/>
                  </a:cubicBezTo>
                  <a:lnTo>
                    <a:pt x="251" y="10"/>
                  </a:lnTo>
                  <a:close/>
                  <a:moveTo>
                    <a:pt x="90" y="10"/>
                  </a:moveTo>
                  <a:cubicBezTo>
                    <a:pt x="91" y="10"/>
                    <a:pt x="92" y="10"/>
                    <a:pt x="93" y="11"/>
                  </a:cubicBezTo>
                  <a:cubicBezTo>
                    <a:pt x="112" y="15"/>
                    <a:pt x="129" y="23"/>
                    <a:pt x="146" y="28"/>
                  </a:cubicBezTo>
                  <a:cubicBezTo>
                    <a:pt x="161" y="32"/>
                    <a:pt x="176" y="33"/>
                    <a:pt x="191" y="29"/>
                  </a:cubicBezTo>
                  <a:cubicBezTo>
                    <a:pt x="209" y="25"/>
                    <a:pt x="227" y="16"/>
                    <a:pt x="248" y="11"/>
                  </a:cubicBezTo>
                  <a:cubicBezTo>
                    <a:pt x="249" y="10"/>
                    <a:pt x="250" y="10"/>
                    <a:pt x="251" y="10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44" y="25"/>
                    <a:pt x="236" y="27"/>
                    <a:pt x="229" y="29"/>
                  </a:cubicBezTo>
                  <a:cubicBezTo>
                    <a:pt x="201" y="37"/>
                    <a:pt x="193" y="51"/>
                    <a:pt x="208" y="67"/>
                  </a:cubicBezTo>
                  <a:cubicBezTo>
                    <a:pt x="218" y="78"/>
                    <a:pt x="234" y="86"/>
                    <a:pt x="251" y="86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36" y="99"/>
                    <a:pt x="222" y="95"/>
                    <a:pt x="210" y="88"/>
                  </a:cubicBezTo>
                  <a:cubicBezTo>
                    <a:pt x="197" y="80"/>
                    <a:pt x="189" y="65"/>
                    <a:pt x="182" y="56"/>
                  </a:cubicBezTo>
                  <a:cubicBezTo>
                    <a:pt x="175" y="46"/>
                    <a:pt x="166" y="46"/>
                    <a:pt x="159" y="56"/>
                  </a:cubicBezTo>
                  <a:cubicBezTo>
                    <a:pt x="152" y="65"/>
                    <a:pt x="144" y="80"/>
                    <a:pt x="131" y="88"/>
                  </a:cubicBezTo>
                  <a:cubicBezTo>
                    <a:pt x="119" y="95"/>
                    <a:pt x="105" y="99"/>
                    <a:pt x="90" y="98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107" y="86"/>
                    <a:pt x="123" y="78"/>
                    <a:pt x="133" y="67"/>
                  </a:cubicBezTo>
                  <a:cubicBezTo>
                    <a:pt x="148" y="51"/>
                    <a:pt x="140" y="37"/>
                    <a:pt x="112" y="29"/>
                  </a:cubicBezTo>
                  <a:cubicBezTo>
                    <a:pt x="104" y="27"/>
                    <a:pt x="97" y="25"/>
                    <a:pt x="90" y="24"/>
                  </a:cubicBezTo>
                  <a:lnTo>
                    <a:pt x="90" y="10"/>
                  </a:lnTo>
                  <a:close/>
                  <a:moveTo>
                    <a:pt x="8" y="9"/>
                  </a:moveTo>
                  <a:cubicBezTo>
                    <a:pt x="22" y="0"/>
                    <a:pt x="63" y="4"/>
                    <a:pt x="90" y="10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69" y="21"/>
                    <a:pt x="50" y="22"/>
                    <a:pt x="43" y="27"/>
                  </a:cubicBezTo>
                  <a:cubicBezTo>
                    <a:pt x="35" y="33"/>
                    <a:pt x="41" y="63"/>
                    <a:pt x="65" y="78"/>
                  </a:cubicBezTo>
                  <a:cubicBezTo>
                    <a:pt x="73" y="83"/>
                    <a:pt x="82" y="85"/>
                    <a:pt x="90" y="86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76" y="97"/>
                    <a:pt x="61" y="92"/>
                    <a:pt x="48" y="83"/>
                  </a:cubicBezTo>
                  <a:cubicBezTo>
                    <a:pt x="12" y="57"/>
                    <a:pt x="0" y="14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345"/>
          <p:cNvGrpSpPr/>
          <p:nvPr/>
        </p:nvGrpSpPr>
        <p:grpSpPr>
          <a:xfrm>
            <a:off x="2611230" y="5137064"/>
            <a:ext cx="1616646" cy="1732051"/>
            <a:chOff x="6168032" y="3529248"/>
            <a:chExt cx="2034117" cy="2312778"/>
          </a:xfrm>
          <a:solidFill>
            <a:schemeClr val="accent3"/>
          </a:solidFill>
        </p:grpSpPr>
        <p:sp>
          <p:nvSpPr>
            <p:cNvPr id="31" name="Freeform 331"/>
            <p:cNvSpPr>
              <a:spLocks/>
            </p:cNvSpPr>
            <p:nvPr/>
          </p:nvSpPr>
          <p:spPr bwMode="auto">
            <a:xfrm>
              <a:off x="6168032" y="3529248"/>
              <a:ext cx="2034117" cy="2312778"/>
            </a:xfrm>
            <a:custGeom>
              <a:avLst/>
              <a:gdLst>
                <a:gd name="T0" fmla="*/ 550 w 793"/>
                <a:gd name="T1" fmla="*/ 630 h 902"/>
                <a:gd name="T2" fmla="*/ 511 w 793"/>
                <a:gd name="T3" fmla="*/ 596 h 902"/>
                <a:gd name="T4" fmla="*/ 567 w 793"/>
                <a:gd name="T5" fmla="*/ 656 h 902"/>
                <a:gd name="T6" fmla="*/ 790 w 793"/>
                <a:gd name="T7" fmla="*/ 824 h 902"/>
                <a:gd name="T8" fmla="*/ 763 w 793"/>
                <a:gd name="T9" fmla="*/ 902 h 902"/>
                <a:gd name="T10" fmla="*/ 30 w 793"/>
                <a:gd name="T11" fmla="*/ 902 h 902"/>
                <a:gd name="T12" fmla="*/ 3 w 793"/>
                <a:gd name="T13" fmla="*/ 824 h 902"/>
                <a:gd name="T14" fmla="*/ 226 w 793"/>
                <a:gd name="T15" fmla="*/ 656 h 902"/>
                <a:gd name="T16" fmla="*/ 283 w 793"/>
                <a:gd name="T17" fmla="*/ 591 h 902"/>
                <a:gd name="T18" fmla="*/ 238 w 793"/>
                <a:gd name="T19" fmla="*/ 627 h 902"/>
                <a:gd name="T20" fmla="*/ 140 w 793"/>
                <a:gd name="T21" fmla="*/ 357 h 902"/>
                <a:gd name="T22" fmla="*/ 503 w 793"/>
                <a:gd name="T23" fmla="*/ 95 h 902"/>
                <a:gd name="T24" fmla="*/ 550 w 793"/>
                <a:gd name="T25" fmla="*/ 63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3" h="902">
                  <a:moveTo>
                    <a:pt x="550" y="630"/>
                  </a:moveTo>
                  <a:cubicBezTo>
                    <a:pt x="537" y="617"/>
                    <a:pt x="524" y="606"/>
                    <a:pt x="511" y="596"/>
                  </a:cubicBezTo>
                  <a:cubicBezTo>
                    <a:pt x="518" y="622"/>
                    <a:pt x="534" y="643"/>
                    <a:pt x="567" y="656"/>
                  </a:cubicBezTo>
                  <a:cubicBezTo>
                    <a:pt x="661" y="696"/>
                    <a:pt x="793" y="706"/>
                    <a:pt x="790" y="824"/>
                  </a:cubicBezTo>
                  <a:cubicBezTo>
                    <a:pt x="789" y="849"/>
                    <a:pt x="779" y="876"/>
                    <a:pt x="763" y="902"/>
                  </a:cubicBezTo>
                  <a:cubicBezTo>
                    <a:pt x="30" y="902"/>
                    <a:pt x="30" y="902"/>
                    <a:pt x="30" y="902"/>
                  </a:cubicBezTo>
                  <a:cubicBezTo>
                    <a:pt x="14" y="876"/>
                    <a:pt x="4" y="849"/>
                    <a:pt x="3" y="824"/>
                  </a:cubicBezTo>
                  <a:cubicBezTo>
                    <a:pt x="0" y="706"/>
                    <a:pt x="132" y="696"/>
                    <a:pt x="226" y="656"/>
                  </a:cubicBezTo>
                  <a:cubicBezTo>
                    <a:pt x="261" y="642"/>
                    <a:pt x="277" y="619"/>
                    <a:pt x="283" y="591"/>
                  </a:cubicBezTo>
                  <a:cubicBezTo>
                    <a:pt x="268" y="601"/>
                    <a:pt x="253" y="613"/>
                    <a:pt x="238" y="627"/>
                  </a:cubicBezTo>
                  <a:cubicBezTo>
                    <a:pt x="177" y="550"/>
                    <a:pt x="141" y="487"/>
                    <a:pt x="140" y="357"/>
                  </a:cubicBezTo>
                  <a:cubicBezTo>
                    <a:pt x="137" y="74"/>
                    <a:pt x="400" y="0"/>
                    <a:pt x="503" y="95"/>
                  </a:cubicBezTo>
                  <a:cubicBezTo>
                    <a:pt x="736" y="95"/>
                    <a:pt x="676" y="514"/>
                    <a:pt x="550" y="6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32"/>
            <p:cNvSpPr>
              <a:spLocks/>
            </p:cNvSpPr>
            <p:nvPr/>
          </p:nvSpPr>
          <p:spPr bwMode="auto">
            <a:xfrm>
              <a:off x="6724270" y="4173313"/>
              <a:ext cx="933568" cy="873933"/>
            </a:xfrm>
            <a:custGeom>
              <a:avLst/>
              <a:gdLst>
                <a:gd name="T0" fmla="*/ 364 w 364"/>
                <a:gd name="T1" fmla="*/ 204 h 341"/>
                <a:gd name="T2" fmla="*/ 340 w 364"/>
                <a:gd name="T3" fmla="*/ 217 h 341"/>
                <a:gd name="T4" fmla="*/ 180 w 364"/>
                <a:gd name="T5" fmla="*/ 341 h 341"/>
                <a:gd name="T6" fmla="*/ 20 w 364"/>
                <a:gd name="T7" fmla="*/ 217 h 341"/>
                <a:gd name="T8" fmla="*/ 0 w 364"/>
                <a:gd name="T9" fmla="*/ 208 h 341"/>
                <a:gd name="T10" fmla="*/ 226 w 364"/>
                <a:gd name="T11" fmla="*/ 0 h 341"/>
                <a:gd name="T12" fmla="*/ 57 w 364"/>
                <a:gd name="T13" fmla="*/ 194 h 341"/>
                <a:gd name="T14" fmla="*/ 300 w 364"/>
                <a:gd name="T15" fmla="*/ 42 h 341"/>
                <a:gd name="T16" fmla="*/ 364 w 364"/>
                <a:gd name="T17" fmla="*/ 20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341">
                  <a:moveTo>
                    <a:pt x="364" y="204"/>
                  </a:moveTo>
                  <a:cubicBezTo>
                    <a:pt x="357" y="211"/>
                    <a:pt x="349" y="216"/>
                    <a:pt x="340" y="217"/>
                  </a:cubicBezTo>
                  <a:cubicBezTo>
                    <a:pt x="310" y="288"/>
                    <a:pt x="255" y="341"/>
                    <a:pt x="180" y="341"/>
                  </a:cubicBezTo>
                  <a:cubicBezTo>
                    <a:pt x="104" y="341"/>
                    <a:pt x="49" y="288"/>
                    <a:pt x="20" y="217"/>
                  </a:cubicBezTo>
                  <a:cubicBezTo>
                    <a:pt x="12" y="216"/>
                    <a:pt x="6" y="213"/>
                    <a:pt x="0" y="208"/>
                  </a:cubicBezTo>
                  <a:cubicBezTo>
                    <a:pt x="56" y="174"/>
                    <a:pt x="105" y="108"/>
                    <a:pt x="226" y="0"/>
                  </a:cubicBezTo>
                  <a:cubicBezTo>
                    <a:pt x="208" y="32"/>
                    <a:pt x="174" y="90"/>
                    <a:pt x="57" y="194"/>
                  </a:cubicBezTo>
                  <a:cubicBezTo>
                    <a:pt x="120" y="204"/>
                    <a:pt x="237" y="125"/>
                    <a:pt x="300" y="42"/>
                  </a:cubicBezTo>
                  <a:cubicBezTo>
                    <a:pt x="315" y="101"/>
                    <a:pt x="336" y="166"/>
                    <a:pt x="364" y="2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33"/>
            <p:cNvSpPr>
              <a:spLocks/>
            </p:cNvSpPr>
            <p:nvPr/>
          </p:nvSpPr>
          <p:spPr bwMode="auto">
            <a:xfrm>
              <a:off x="6434766" y="5052667"/>
              <a:ext cx="1515829" cy="779600"/>
            </a:xfrm>
            <a:custGeom>
              <a:avLst/>
              <a:gdLst>
                <a:gd name="T0" fmla="*/ 0 w 591"/>
                <a:gd name="T1" fmla="*/ 135 h 304"/>
                <a:gd name="T2" fmla="*/ 142 w 591"/>
                <a:gd name="T3" fmla="*/ 85 h 304"/>
                <a:gd name="T4" fmla="*/ 206 w 591"/>
                <a:gd name="T5" fmla="*/ 0 h 304"/>
                <a:gd name="T6" fmla="*/ 293 w 591"/>
                <a:gd name="T7" fmla="*/ 23 h 304"/>
                <a:gd name="T8" fmla="*/ 378 w 591"/>
                <a:gd name="T9" fmla="*/ 0 h 304"/>
                <a:gd name="T10" fmla="*/ 437 w 591"/>
                <a:gd name="T11" fmla="*/ 85 h 304"/>
                <a:gd name="T12" fmla="*/ 591 w 591"/>
                <a:gd name="T13" fmla="*/ 138 h 304"/>
                <a:gd name="T14" fmla="*/ 0 w 591"/>
                <a:gd name="T15" fmla="*/ 13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1" h="304">
                  <a:moveTo>
                    <a:pt x="0" y="135"/>
                  </a:moveTo>
                  <a:cubicBezTo>
                    <a:pt x="39" y="116"/>
                    <a:pt x="93" y="103"/>
                    <a:pt x="142" y="85"/>
                  </a:cubicBezTo>
                  <a:cubicBezTo>
                    <a:pt x="176" y="72"/>
                    <a:pt x="196" y="39"/>
                    <a:pt x="206" y="0"/>
                  </a:cubicBezTo>
                  <a:cubicBezTo>
                    <a:pt x="232" y="15"/>
                    <a:pt x="260" y="23"/>
                    <a:pt x="293" y="23"/>
                  </a:cubicBezTo>
                  <a:cubicBezTo>
                    <a:pt x="324" y="23"/>
                    <a:pt x="353" y="15"/>
                    <a:pt x="378" y="0"/>
                  </a:cubicBezTo>
                  <a:cubicBezTo>
                    <a:pt x="388" y="38"/>
                    <a:pt x="406" y="71"/>
                    <a:pt x="437" y="85"/>
                  </a:cubicBezTo>
                  <a:cubicBezTo>
                    <a:pt x="480" y="103"/>
                    <a:pt x="544" y="116"/>
                    <a:pt x="591" y="138"/>
                  </a:cubicBezTo>
                  <a:cubicBezTo>
                    <a:pt x="415" y="304"/>
                    <a:pt x="142" y="297"/>
                    <a:pt x="0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Freeform 338"/>
          <p:cNvSpPr>
            <a:spLocks noEditPoints="1"/>
          </p:cNvSpPr>
          <p:nvPr/>
        </p:nvSpPr>
        <p:spPr bwMode="auto">
          <a:xfrm>
            <a:off x="4845518" y="5097528"/>
            <a:ext cx="1611475" cy="1760472"/>
          </a:xfrm>
          <a:custGeom>
            <a:avLst/>
            <a:gdLst>
              <a:gd name="T0" fmla="*/ 710 w 791"/>
              <a:gd name="T1" fmla="*/ 420 h 917"/>
              <a:gd name="T2" fmla="*/ 689 w 791"/>
              <a:gd name="T3" fmla="*/ 503 h 917"/>
              <a:gd name="T4" fmla="*/ 607 w 791"/>
              <a:gd name="T5" fmla="*/ 596 h 917"/>
              <a:gd name="T6" fmla="*/ 567 w 791"/>
              <a:gd name="T7" fmla="*/ 671 h 917"/>
              <a:gd name="T8" fmla="*/ 709 w 791"/>
              <a:gd name="T9" fmla="*/ 723 h 917"/>
              <a:gd name="T10" fmla="*/ 790 w 791"/>
              <a:gd name="T11" fmla="*/ 839 h 917"/>
              <a:gd name="T12" fmla="*/ 753 w 791"/>
              <a:gd name="T13" fmla="*/ 917 h 917"/>
              <a:gd name="T14" fmla="*/ 740 w 791"/>
              <a:gd name="T15" fmla="*/ 917 h 917"/>
              <a:gd name="T16" fmla="*/ 398 w 791"/>
              <a:gd name="T17" fmla="*/ 917 h 917"/>
              <a:gd name="T18" fmla="*/ 399 w 791"/>
              <a:gd name="T19" fmla="*/ 906 h 917"/>
              <a:gd name="T20" fmla="*/ 697 w 791"/>
              <a:gd name="T21" fmla="*/ 755 h 917"/>
              <a:gd name="T22" fmla="*/ 692 w 791"/>
              <a:gd name="T23" fmla="*/ 743 h 917"/>
              <a:gd name="T24" fmla="*/ 610 w 791"/>
              <a:gd name="T25" fmla="*/ 842 h 917"/>
              <a:gd name="T26" fmla="*/ 398 w 791"/>
              <a:gd name="T27" fmla="*/ 896 h 917"/>
              <a:gd name="T28" fmla="*/ 555 w 791"/>
              <a:gd name="T29" fmla="*/ 842 h 917"/>
              <a:gd name="T30" fmla="*/ 541 w 791"/>
              <a:gd name="T31" fmla="*/ 694 h 917"/>
              <a:gd name="T32" fmla="*/ 398 w 791"/>
              <a:gd name="T33" fmla="*/ 632 h 917"/>
              <a:gd name="T34" fmla="*/ 556 w 791"/>
              <a:gd name="T35" fmla="*/ 483 h 917"/>
              <a:gd name="T36" fmla="*/ 561 w 791"/>
              <a:gd name="T37" fmla="*/ 356 h 917"/>
              <a:gd name="T38" fmla="*/ 547 w 791"/>
              <a:gd name="T39" fmla="*/ 297 h 917"/>
              <a:gd name="T40" fmla="*/ 445 w 791"/>
              <a:gd name="T41" fmla="*/ 203 h 917"/>
              <a:gd name="T42" fmla="*/ 398 w 791"/>
              <a:gd name="T43" fmla="*/ 262 h 917"/>
              <a:gd name="T44" fmla="*/ 186 w 791"/>
              <a:gd name="T45" fmla="*/ 596 h 917"/>
              <a:gd name="T46" fmla="*/ 104 w 791"/>
              <a:gd name="T47" fmla="*/ 503 h 917"/>
              <a:gd name="T48" fmla="*/ 83 w 791"/>
              <a:gd name="T49" fmla="*/ 420 h 917"/>
              <a:gd name="T50" fmla="*/ 398 w 791"/>
              <a:gd name="T51" fmla="*/ 80 h 917"/>
              <a:gd name="T52" fmla="*/ 341 w 791"/>
              <a:gd name="T53" fmla="*/ 268 h 917"/>
              <a:gd name="T54" fmla="*/ 315 w 791"/>
              <a:gd name="T55" fmla="*/ 275 h 917"/>
              <a:gd name="T56" fmla="*/ 244 w 791"/>
              <a:gd name="T57" fmla="*/ 345 h 917"/>
              <a:gd name="T58" fmla="*/ 210 w 791"/>
              <a:gd name="T59" fmla="*/ 326 h 917"/>
              <a:gd name="T60" fmla="*/ 396 w 791"/>
              <a:gd name="T61" fmla="*/ 607 h 917"/>
              <a:gd name="T62" fmla="*/ 398 w 791"/>
              <a:gd name="T63" fmla="*/ 632 h 917"/>
              <a:gd name="T64" fmla="*/ 310 w 791"/>
              <a:gd name="T65" fmla="*/ 609 h 917"/>
              <a:gd name="T66" fmla="*/ 125 w 791"/>
              <a:gd name="T67" fmla="*/ 734 h 917"/>
              <a:gd name="T68" fmla="*/ 398 w 791"/>
              <a:gd name="T69" fmla="*/ 876 h 917"/>
              <a:gd name="T70" fmla="*/ 187 w 791"/>
              <a:gd name="T71" fmla="*/ 842 h 917"/>
              <a:gd name="T72" fmla="*/ 105 w 791"/>
              <a:gd name="T73" fmla="*/ 743 h 917"/>
              <a:gd name="T74" fmla="*/ 101 w 791"/>
              <a:gd name="T75" fmla="*/ 755 h 917"/>
              <a:gd name="T76" fmla="*/ 398 w 791"/>
              <a:gd name="T77" fmla="*/ 906 h 917"/>
              <a:gd name="T78" fmla="*/ 69 w 791"/>
              <a:gd name="T79" fmla="*/ 917 h 917"/>
              <a:gd name="T80" fmla="*/ 49 w 791"/>
              <a:gd name="T81" fmla="*/ 917 h 917"/>
              <a:gd name="T82" fmla="*/ 29 w 791"/>
              <a:gd name="T83" fmla="*/ 917 h 917"/>
              <a:gd name="T84" fmla="*/ 226 w 791"/>
              <a:gd name="T85" fmla="*/ 671 h 917"/>
              <a:gd name="T86" fmla="*/ 186 w 791"/>
              <a:gd name="T87" fmla="*/ 596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1" h="917">
                <a:moveTo>
                  <a:pt x="398" y="80"/>
                </a:moveTo>
                <a:cubicBezTo>
                  <a:pt x="680" y="0"/>
                  <a:pt x="604" y="490"/>
                  <a:pt x="710" y="420"/>
                </a:cubicBezTo>
                <a:cubicBezTo>
                  <a:pt x="716" y="450"/>
                  <a:pt x="668" y="484"/>
                  <a:pt x="625" y="491"/>
                </a:cubicBezTo>
                <a:cubicBezTo>
                  <a:pt x="639" y="503"/>
                  <a:pt x="652" y="509"/>
                  <a:pt x="689" y="503"/>
                </a:cubicBezTo>
                <a:cubicBezTo>
                  <a:pt x="654" y="565"/>
                  <a:pt x="603" y="568"/>
                  <a:pt x="573" y="568"/>
                </a:cubicBezTo>
                <a:cubicBezTo>
                  <a:pt x="575" y="578"/>
                  <a:pt x="583" y="591"/>
                  <a:pt x="607" y="596"/>
                </a:cubicBezTo>
                <a:cubicBezTo>
                  <a:pt x="589" y="616"/>
                  <a:pt x="560" y="631"/>
                  <a:pt x="526" y="642"/>
                </a:cubicBezTo>
                <a:cubicBezTo>
                  <a:pt x="536" y="654"/>
                  <a:pt x="549" y="664"/>
                  <a:pt x="567" y="671"/>
                </a:cubicBezTo>
                <a:cubicBezTo>
                  <a:pt x="612" y="690"/>
                  <a:pt x="666" y="702"/>
                  <a:pt x="709" y="723"/>
                </a:cubicBezTo>
                <a:cubicBezTo>
                  <a:pt x="709" y="723"/>
                  <a:pt x="709" y="723"/>
                  <a:pt x="709" y="723"/>
                </a:cubicBezTo>
                <a:cubicBezTo>
                  <a:pt x="709" y="723"/>
                  <a:pt x="709" y="723"/>
                  <a:pt x="709" y="723"/>
                </a:cubicBezTo>
                <a:cubicBezTo>
                  <a:pt x="756" y="745"/>
                  <a:pt x="791" y="778"/>
                  <a:pt x="790" y="839"/>
                </a:cubicBezTo>
                <a:cubicBezTo>
                  <a:pt x="789" y="864"/>
                  <a:pt x="779" y="891"/>
                  <a:pt x="763" y="917"/>
                </a:cubicBezTo>
                <a:cubicBezTo>
                  <a:pt x="753" y="917"/>
                  <a:pt x="753" y="917"/>
                  <a:pt x="753" y="917"/>
                </a:cubicBezTo>
                <a:cubicBezTo>
                  <a:pt x="744" y="917"/>
                  <a:pt x="744" y="917"/>
                  <a:pt x="744" y="917"/>
                </a:cubicBezTo>
                <a:cubicBezTo>
                  <a:pt x="740" y="917"/>
                  <a:pt x="740" y="917"/>
                  <a:pt x="740" y="917"/>
                </a:cubicBezTo>
                <a:cubicBezTo>
                  <a:pt x="729" y="917"/>
                  <a:pt x="729" y="917"/>
                  <a:pt x="729" y="917"/>
                </a:cubicBezTo>
                <a:cubicBezTo>
                  <a:pt x="398" y="917"/>
                  <a:pt x="398" y="917"/>
                  <a:pt x="398" y="917"/>
                </a:cubicBezTo>
                <a:cubicBezTo>
                  <a:pt x="398" y="906"/>
                  <a:pt x="398" y="906"/>
                  <a:pt x="398" y="906"/>
                </a:cubicBezTo>
                <a:cubicBezTo>
                  <a:pt x="399" y="906"/>
                  <a:pt x="399" y="906"/>
                  <a:pt x="399" y="906"/>
                </a:cubicBezTo>
                <a:cubicBezTo>
                  <a:pt x="503" y="906"/>
                  <a:pt x="570" y="882"/>
                  <a:pt x="616" y="850"/>
                </a:cubicBezTo>
                <a:cubicBezTo>
                  <a:pt x="658" y="821"/>
                  <a:pt x="680" y="785"/>
                  <a:pt x="697" y="755"/>
                </a:cubicBezTo>
                <a:cubicBezTo>
                  <a:pt x="700" y="746"/>
                  <a:pt x="700" y="746"/>
                  <a:pt x="700" y="746"/>
                </a:cubicBezTo>
                <a:cubicBezTo>
                  <a:pt x="697" y="745"/>
                  <a:pt x="695" y="744"/>
                  <a:pt x="692" y="743"/>
                </a:cubicBezTo>
                <a:cubicBezTo>
                  <a:pt x="692" y="744"/>
                  <a:pt x="692" y="744"/>
                  <a:pt x="692" y="744"/>
                </a:cubicBezTo>
                <a:cubicBezTo>
                  <a:pt x="676" y="774"/>
                  <a:pt x="654" y="812"/>
                  <a:pt x="610" y="842"/>
                </a:cubicBezTo>
                <a:cubicBezTo>
                  <a:pt x="567" y="873"/>
                  <a:pt x="501" y="896"/>
                  <a:pt x="399" y="896"/>
                </a:cubicBezTo>
                <a:cubicBezTo>
                  <a:pt x="398" y="896"/>
                  <a:pt x="398" y="896"/>
                  <a:pt x="398" y="896"/>
                </a:cubicBezTo>
                <a:cubicBezTo>
                  <a:pt x="398" y="876"/>
                  <a:pt x="398" y="876"/>
                  <a:pt x="398" y="876"/>
                </a:cubicBezTo>
                <a:cubicBezTo>
                  <a:pt x="452" y="876"/>
                  <a:pt x="505" y="864"/>
                  <a:pt x="555" y="842"/>
                </a:cubicBezTo>
                <a:cubicBezTo>
                  <a:pt x="624" y="810"/>
                  <a:pt x="659" y="765"/>
                  <a:pt x="667" y="736"/>
                </a:cubicBezTo>
                <a:cubicBezTo>
                  <a:pt x="629" y="723"/>
                  <a:pt x="584" y="712"/>
                  <a:pt x="541" y="694"/>
                </a:cubicBezTo>
                <a:cubicBezTo>
                  <a:pt x="510" y="680"/>
                  <a:pt x="492" y="647"/>
                  <a:pt x="482" y="609"/>
                </a:cubicBezTo>
                <a:cubicBezTo>
                  <a:pt x="457" y="624"/>
                  <a:pt x="429" y="632"/>
                  <a:pt x="398" y="632"/>
                </a:cubicBezTo>
                <a:cubicBezTo>
                  <a:pt x="398" y="607"/>
                  <a:pt x="398" y="607"/>
                  <a:pt x="398" y="607"/>
                </a:cubicBezTo>
                <a:cubicBezTo>
                  <a:pt x="472" y="606"/>
                  <a:pt x="527" y="553"/>
                  <a:pt x="556" y="483"/>
                </a:cubicBezTo>
                <a:cubicBezTo>
                  <a:pt x="608" y="474"/>
                  <a:pt x="623" y="365"/>
                  <a:pt x="583" y="326"/>
                </a:cubicBezTo>
                <a:cubicBezTo>
                  <a:pt x="573" y="327"/>
                  <a:pt x="566" y="341"/>
                  <a:pt x="561" y="356"/>
                </a:cubicBezTo>
                <a:cubicBezTo>
                  <a:pt x="552" y="383"/>
                  <a:pt x="548" y="397"/>
                  <a:pt x="550" y="345"/>
                </a:cubicBezTo>
                <a:cubicBezTo>
                  <a:pt x="551" y="329"/>
                  <a:pt x="549" y="313"/>
                  <a:pt x="547" y="297"/>
                </a:cubicBezTo>
                <a:cubicBezTo>
                  <a:pt x="532" y="292"/>
                  <a:pt x="512" y="284"/>
                  <a:pt x="487" y="276"/>
                </a:cubicBezTo>
                <a:cubicBezTo>
                  <a:pt x="486" y="257"/>
                  <a:pt x="479" y="235"/>
                  <a:pt x="445" y="203"/>
                </a:cubicBezTo>
                <a:cubicBezTo>
                  <a:pt x="448" y="215"/>
                  <a:pt x="459" y="238"/>
                  <a:pt x="461" y="269"/>
                </a:cubicBezTo>
                <a:cubicBezTo>
                  <a:pt x="440" y="265"/>
                  <a:pt x="419" y="262"/>
                  <a:pt x="398" y="262"/>
                </a:cubicBezTo>
                <a:lnTo>
                  <a:pt x="398" y="80"/>
                </a:lnTo>
                <a:close/>
                <a:moveTo>
                  <a:pt x="186" y="596"/>
                </a:moveTo>
                <a:cubicBezTo>
                  <a:pt x="209" y="591"/>
                  <a:pt x="218" y="578"/>
                  <a:pt x="220" y="568"/>
                </a:cubicBezTo>
                <a:cubicBezTo>
                  <a:pt x="190" y="568"/>
                  <a:pt x="139" y="565"/>
                  <a:pt x="104" y="503"/>
                </a:cubicBezTo>
                <a:cubicBezTo>
                  <a:pt x="140" y="509"/>
                  <a:pt x="154" y="503"/>
                  <a:pt x="168" y="491"/>
                </a:cubicBezTo>
                <a:cubicBezTo>
                  <a:pt x="125" y="484"/>
                  <a:pt x="77" y="450"/>
                  <a:pt x="83" y="420"/>
                </a:cubicBezTo>
                <a:cubicBezTo>
                  <a:pt x="189" y="490"/>
                  <a:pt x="119" y="22"/>
                  <a:pt x="396" y="80"/>
                </a:cubicBezTo>
                <a:cubicBezTo>
                  <a:pt x="397" y="80"/>
                  <a:pt x="397" y="80"/>
                  <a:pt x="398" y="80"/>
                </a:cubicBezTo>
                <a:cubicBezTo>
                  <a:pt x="398" y="262"/>
                  <a:pt x="398" y="262"/>
                  <a:pt x="398" y="262"/>
                </a:cubicBezTo>
                <a:cubicBezTo>
                  <a:pt x="379" y="262"/>
                  <a:pt x="360" y="264"/>
                  <a:pt x="341" y="268"/>
                </a:cubicBezTo>
                <a:cubicBezTo>
                  <a:pt x="343" y="238"/>
                  <a:pt x="353" y="215"/>
                  <a:pt x="357" y="203"/>
                </a:cubicBezTo>
                <a:cubicBezTo>
                  <a:pt x="324" y="234"/>
                  <a:pt x="316" y="256"/>
                  <a:pt x="315" y="275"/>
                </a:cubicBezTo>
                <a:cubicBezTo>
                  <a:pt x="285" y="283"/>
                  <a:pt x="263" y="294"/>
                  <a:pt x="247" y="299"/>
                </a:cubicBezTo>
                <a:cubicBezTo>
                  <a:pt x="244" y="314"/>
                  <a:pt x="243" y="330"/>
                  <a:pt x="244" y="345"/>
                </a:cubicBezTo>
                <a:cubicBezTo>
                  <a:pt x="246" y="397"/>
                  <a:pt x="241" y="383"/>
                  <a:pt x="232" y="356"/>
                </a:cubicBezTo>
                <a:cubicBezTo>
                  <a:pt x="227" y="341"/>
                  <a:pt x="220" y="327"/>
                  <a:pt x="210" y="326"/>
                </a:cubicBezTo>
                <a:cubicBezTo>
                  <a:pt x="170" y="365"/>
                  <a:pt x="185" y="474"/>
                  <a:pt x="236" y="483"/>
                </a:cubicBezTo>
                <a:cubicBezTo>
                  <a:pt x="266" y="554"/>
                  <a:pt x="321" y="607"/>
                  <a:pt x="396" y="607"/>
                </a:cubicBezTo>
                <a:cubicBezTo>
                  <a:pt x="397" y="607"/>
                  <a:pt x="397" y="607"/>
                  <a:pt x="398" y="607"/>
                </a:cubicBezTo>
                <a:cubicBezTo>
                  <a:pt x="398" y="632"/>
                  <a:pt x="398" y="632"/>
                  <a:pt x="398" y="632"/>
                </a:cubicBezTo>
                <a:cubicBezTo>
                  <a:pt x="396" y="632"/>
                  <a:pt x="396" y="632"/>
                  <a:pt x="396" y="632"/>
                </a:cubicBezTo>
                <a:cubicBezTo>
                  <a:pt x="364" y="632"/>
                  <a:pt x="336" y="624"/>
                  <a:pt x="310" y="609"/>
                </a:cubicBezTo>
                <a:cubicBezTo>
                  <a:pt x="300" y="648"/>
                  <a:pt x="280" y="681"/>
                  <a:pt x="246" y="694"/>
                </a:cubicBezTo>
                <a:cubicBezTo>
                  <a:pt x="205" y="709"/>
                  <a:pt x="162" y="720"/>
                  <a:pt x="125" y="734"/>
                </a:cubicBezTo>
                <a:cubicBezTo>
                  <a:pt x="132" y="761"/>
                  <a:pt x="164" y="805"/>
                  <a:pt x="229" y="837"/>
                </a:cubicBezTo>
                <a:cubicBezTo>
                  <a:pt x="282" y="864"/>
                  <a:pt x="340" y="877"/>
                  <a:pt x="398" y="876"/>
                </a:cubicBezTo>
                <a:cubicBezTo>
                  <a:pt x="398" y="896"/>
                  <a:pt x="398" y="896"/>
                  <a:pt x="398" y="896"/>
                </a:cubicBezTo>
                <a:cubicBezTo>
                  <a:pt x="296" y="896"/>
                  <a:pt x="230" y="873"/>
                  <a:pt x="187" y="842"/>
                </a:cubicBezTo>
                <a:cubicBezTo>
                  <a:pt x="144" y="812"/>
                  <a:pt x="121" y="774"/>
                  <a:pt x="106" y="744"/>
                </a:cubicBezTo>
                <a:cubicBezTo>
                  <a:pt x="105" y="743"/>
                  <a:pt x="105" y="743"/>
                  <a:pt x="105" y="743"/>
                </a:cubicBezTo>
                <a:cubicBezTo>
                  <a:pt x="102" y="744"/>
                  <a:pt x="99" y="746"/>
                  <a:pt x="96" y="747"/>
                </a:cubicBezTo>
                <a:cubicBezTo>
                  <a:pt x="101" y="755"/>
                  <a:pt x="101" y="755"/>
                  <a:pt x="101" y="755"/>
                </a:cubicBezTo>
                <a:cubicBezTo>
                  <a:pt x="117" y="785"/>
                  <a:pt x="140" y="821"/>
                  <a:pt x="182" y="850"/>
                </a:cubicBezTo>
                <a:cubicBezTo>
                  <a:pt x="227" y="882"/>
                  <a:pt x="294" y="905"/>
                  <a:pt x="398" y="906"/>
                </a:cubicBezTo>
                <a:cubicBezTo>
                  <a:pt x="398" y="917"/>
                  <a:pt x="398" y="917"/>
                  <a:pt x="398" y="917"/>
                </a:cubicBezTo>
                <a:cubicBezTo>
                  <a:pt x="69" y="917"/>
                  <a:pt x="69" y="917"/>
                  <a:pt x="69" y="917"/>
                </a:cubicBezTo>
                <a:cubicBezTo>
                  <a:pt x="57" y="917"/>
                  <a:pt x="57" y="917"/>
                  <a:pt x="57" y="917"/>
                </a:cubicBezTo>
                <a:cubicBezTo>
                  <a:pt x="49" y="917"/>
                  <a:pt x="49" y="917"/>
                  <a:pt x="49" y="917"/>
                </a:cubicBezTo>
                <a:cubicBezTo>
                  <a:pt x="39" y="917"/>
                  <a:pt x="39" y="917"/>
                  <a:pt x="39" y="917"/>
                </a:cubicBezTo>
                <a:cubicBezTo>
                  <a:pt x="29" y="917"/>
                  <a:pt x="29" y="917"/>
                  <a:pt x="29" y="917"/>
                </a:cubicBezTo>
                <a:cubicBezTo>
                  <a:pt x="14" y="891"/>
                  <a:pt x="4" y="864"/>
                  <a:pt x="3" y="839"/>
                </a:cubicBezTo>
                <a:cubicBezTo>
                  <a:pt x="0" y="721"/>
                  <a:pt x="132" y="711"/>
                  <a:pt x="226" y="671"/>
                </a:cubicBezTo>
                <a:cubicBezTo>
                  <a:pt x="244" y="664"/>
                  <a:pt x="257" y="654"/>
                  <a:pt x="267" y="642"/>
                </a:cubicBezTo>
                <a:cubicBezTo>
                  <a:pt x="233" y="631"/>
                  <a:pt x="204" y="616"/>
                  <a:pt x="186" y="596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CuadroTexto 22"/>
          <p:cNvSpPr txBox="1"/>
          <p:nvPr/>
        </p:nvSpPr>
        <p:spPr>
          <a:xfrm>
            <a:off x="467544" y="619288"/>
            <a:ext cx="81369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>
                <a:solidFill>
                  <a:srgbClr val="99CCFF"/>
                </a:solidFill>
              </a:rPr>
              <a:t>PATIENT’S BENEFITS</a:t>
            </a:r>
            <a:endParaRPr lang="es-ES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89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358775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102"/>
          <p:cNvSpPr>
            <a:spLocks noChangeArrowheads="1"/>
          </p:cNvSpPr>
          <p:nvPr/>
        </p:nvSpPr>
        <p:spPr bwMode="auto">
          <a:xfrm>
            <a:off x="481484" y="818672"/>
            <a:ext cx="434344" cy="378759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429381" y="1163756"/>
            <a:ext cx="119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lt1"/>
                </a:solidFill>
              </a:rPr>
              <a:t>Vídeos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54693" y="1089336"/>
            <a:ext cx="1297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lt1"/>
                </a:solidFill>
              </a:rPr>
              <a:t>Materiales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24" name="Freeform 69"/>
          <p:cNvSpPr>
            <a:spLocks noEditPoints="1"/>
          </p:cNvSpPr>
          <p:nvPr/>
        </p:nvSpPr>
        <p:spPr bwMode="auto">
          <a:xfrm>
            <a:off x="540976" y="747879"/>
            <a:ext cx="326388" cy="373181"/>
          </a:xfrm>
          <a:custGeom>
            <a:avLst/>
            <a:gdLst>
              <a:gd name="T0" fmla="*/ 8 w 190"/>
              <a:gd name="T1" fmla="*/ 182 h 216"/>
              <a:gd name="T2" fmla="*/ 1 w 190"/>
              <a:gd name="T3" fmla="*/ 209 h 216"/>
              <a:gd name="T4" fmla="*/ 12 w 190"/>
              <a:gd name="T5" fmla="*/ 209 h 216"/>
              <a:gd name="T6" fmla="*/ 17 w 190"/>
              <a:gd name="T7" fmla="*/ 190 h 216"/>
              <a:gd name="T8" fmla="*/ 26 w 190"/>
              <a:gd name="T9" fmla="*/ 188 h 216"/>
              <a:gd name="T10" fmla="*/ 26 w 190"/>
              <a:gd name="T11" fmla="*/ 211 h 216"/>
              <a:gd name="T12" fmla="*/ 190 w 190"/>
              <a:gd name="T13" fmla="*/ 211 h 216"/>
              <a:gd name="T14" fmla="*/ 190 w 190"/>
              <a:gd name="T15" fmla="*/ 0 h 216"/>
              <a:gd name="T16" fmla="*/ 26 w 190"/>
              <a:gd name="T17" fmla="*/ 0 h 216"/>
              <a:gd name="T18" fmla="*/ 26 w 190"/>
              <a:gd name="T19" fmla="*/ 0 h 216"/>
              <a:gd name="T20" fmla="*/ 8 w 190"/>
              <a:gd name="T21" fmla="*/ 6 h 216"/>
              <a:gd name="T22" fmla="*/ 1 w 190"/>
              <a:gd name="T23" fmla="*/ 33 h 216"/>
              <a:gd name="T24" fmla="*/ 12 w 190"/>
              <a:gd name="T25" fmla="*/ 33 h 216"/>
              <a:gd name="T26" fmla="*/ 17 w 190"/>
              <a:gd name="T27" fmla="*/ 14 h 216"/>
              <a:gd name="T28" fmla="*/ 26 w 190"/>
              <a:gd name="T29" fmla="*/ 12 h 216"/>
              <a:gd name="T30" fmla="*/ 26 w 190"/>
              <a:gd name="T31" fmla="*/ 44 h 216"/>
              <a:gd name="T32" fmla="*/ 8 w 190"/>
              <a:gd name="T33" fmla="*/ 50 h 216"/>
              <a:gd name="T34" fmla="*/ 1 w 190"/>
              <a:gd name="T35" fmla="*/ 77 h 216"/>
              <a:gd name="T36" fmla="*/ 12 w 190"/>
              <a:gd name="T37" fmla="*/ 77 h 216"/>
              <a:gd name="T38" fmla="*/ 17 w 190"/>
              <a:gd name="T39" fmla="*/ 58 h 216"/>
              <a:gd name="T40" fmla="*/ 26 w 190"/>
              <a:gd name="T41" fmla="*/ 56 h 216"/>
              <a:gd name="T42" fmla="*/ 26 w 190"/>
              <a:gd name="T43" fmla="*/ 88 h 216"/>
              <a:gd name="T44" fmla="*/ 8 w 190"/>
              <a:gd name="T45" fmla="*/ 94 h 216"/>
              <a:gd name="T46" fmla="*/ 1 w 190"/>
              <a:gd name="T47" fmla="*/ 121 h 216"/>
              <a:gd name="T48" fmla="*/ 12 w 190"/>
              <a:gd name="T49" fmla="*/ 121 h 216"/>
              <a:gd name="T50" fmla="*/ 17 w 190"/>
              <a:gd name="T51" fmla="*/ 102 h 216"/>
              <a:gd name="T52" fmla="*/ 26 w 190"/>
              <a:gd name="T53" fmla="*/ 100 h 216"/>
              <a:gd name="T54" fmla="*/ 26 w 190"/>
              <a:gd name="T55" fmla="*/ 132 h 216"/>
              <a:gd name="T56" fmla="*/ 8 w 190"/>
              <a:gd name="T57" fmla="*/ 138 h 216"/>
              <a:gd name="T58" fmla="*/ 1 w 190"/>
              <a:gd name="T59" fmla="*/ 165 h 216"/>
              <a:gd name="T60" fmla="*/ 12 w 190"/>
              <a:gd name="T61" fmla="*/ 165 h 216"/>
              <a:gd name="T62" fmla="*/ 17 w 190"/>
              <a:gd name="T63" fmla="*/ 146 h 216"/>
              <a:gd name="T64" fmla="*/ 26 w 190"/>
              <a:gd name="T65" fmla="*/ 144 h 216"/>
              <a:gd name="T66" fmla="*/ 26 w 190"/>
              <a:gd name="T67" fmla="*/ 176 h 216"/>
              <a:gd name="T68" fmla="*/ 8 w 190"/>
              <a:gd name="T69" fmla="*/ 182 h 216"/>
              <a:gd name="T70" fmla="*/ 64 w 190"/>
              <a:gd name="T71" fmla="*/ 22 h 216"/>
              <a:gd name="T72" fmla="*/ 153 w 190"/>
              <a:gd name="T73" fmla="*/ 22 h 216"/>
              <a:gd name="T74" fmla="*/ 153 w 190"/>
              <a:gd name="T75" fmla="*/ 69 h 216"/>
              <a:gd name="T76" fmla="*/ 64 w 190"/>
              <a:gd name="T77" fmla="*/ 69 h 216"/>
              <a:gd name="T78" fmla="*/ 64 w 190"/>
              <a:gd name="T79" fmla="*/ 2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0" h="216">
                <a:moveTo>
                  <a:pt x="8" y="182"/>
                </a:moveTo>
                <a:cubicBezTo>
                  <a:pt x="1" y="189"/>
                  <a:pt x="0" y="199"/>
                  <a:pt x="1" y="209"/>
                </a:cubicBezTo>
                <a:cubicBezTo>
                  <a:pt x="1" y="216"/>
                  <a:pt x="13" y="216"/>
                  <a:pt x="12" y="209"/>
                </a:cubicBezTo>
                <a:cubicBezTo>
                  <a:pt x="12" y="203"/>
                  <a:pt x="11" y="194"/>
                  <a:pt x="17" y="190"/>
                </a:cubicBezTo>
                <a:cubicBezTo>
                  <a:pt x="19" y="188"/>
                  <a:pt x="23" y="188"/>
                  <a:pt x="26" y="188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190" y="211"/>
                  <a:pt x="190" y="211"/>
                  <a:pt x="190" y="211"/>
                </a:cubicBezTo>
                <a:cubicBezTo>
                  <a:pt x="190" y="0"/>
                  <a:pt x="190" y="0"/>
                  <a:pt x="1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0" y="0"/>
                  <a:pt x="13" y="1"/>
                  <a:pt x="8" y="6"/>
                </a:cubicBezTo>
                <a:cubicBezTo>
                  <a:pt x="1" y="13"/>
                  <a:pt x="0" y="23"/>
                  <a:pt x="1" y="33"/>
                </a:cubicBezTo>
                <a:cubicBezTo>
                  <a:pt x="1" y="40"/>
                  <a:pt x="13" y="40"/>
                  <a:pt x="12" y="33"/>
                </a:cubicBezTo>
                <a:cubicBezTo>
                  <a:pt x="12" y="27"/>
                  <a:pt x="11" y="18"/>
                  <a:pt x="17" y="14"/>
                </a:cubicBezTo>
                <a:cubicBezTo>
                  <a:pt x="19" y="12"/>
                  <a:pt x="23" y="12"/>
                  <a:pt x="26" y="12"/>
                </a:cubicBezTo>
                <a:cubicBezTo>
                  <a:pt x="26" y="44"/>
                  <a:pt x="26" y="44"/>
                  <a:pt x="26" y="44"/>
                </a:cubicBezTo>
                <a:cubicBezTo>
                  <a:pt x="20" y="44"/>
                  <a:pt x="13" y="45"/>
                  <a:pt x="8" y="50"/>
                </a:cubicBezTo>
                <a:cubicBezTo>
                  <a:pt x="1" y="57"/>
                  <a:pt x="0" y="67"/>
                  <a:pt x="1" y="77"/>
                </a:cubicBezTo>
                <a:cubicBezTo>
                  <a:pt x="1" y="84"/>
                  <a:pt x="13" y="84"/>
                  <a:pt x="12" y="77"/>
                </a:cubicBezTo>
                <a:cubicBezTo>
                  <a:pt x="12" y="71"/>
                  <a:pt x="11" y="62"/>
                  <a:pt x="17" y="58"/>
                </a:cubicBezTo>
                <a:cubicBezTo>
                  <a:pt x="19" y="56"/>
                  <a:pt x="23" y="56"/>
                  <a:pt x="26" y="56"/>
                </a:cubicBezTo>
                <a:cubicBezTo>
                  <a:pt x="26" y="88"/>
                  <a:pt x="26" y="88"/>
                  <a:pt x="26" y="88"/>
                </a:cubicBezTo>
                <a:cubicBezTo>
                  <a:pt x="20" y="88"/>
                  <a:pt x="13" y="89"/>
                  <a:pt x="8" y="94"/>
                </a:cubicBezTo>
                <a:cubicBezTo>
                  <a:pt x="1" y="101"/>
                  <a:pt x="0" y="111"/>
                  <a:pt x="1" y="121"/>
                </a:cubicBezTo>
                <a:cubicBezTo>
                  <a:pt x="1" y="128"/>
                  <a:pt x="13" y="128"/>
                  <a:pt x="12" y="121"/>
                </a:cubicBezTo>
                <a:cubicBezTo>
                  <a:pt x="12" y="115"/>
                  <a:pt x="11" y="106"/>
                  <a:pt x="17" y="102"/>
                </a:cubicBezTo>
                <a:cubicBezTo>
                  <a:pt x="19" y="100"/>
                  <a:pt x="23" y="100"/>
                  <a:pt x="26" y="100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0" y="132"/>
                  <a:pt x="13" y="133"/>
                  <a:pt x="8" y="138"/>
                </a:cubicBezTo>
                <a:cubicBezTo>
                  <a:pt x="1" y="145"/>
                  <a:pt x="0" y="155"/>
                  <a:pt x="1" y="165"/>
                </a:cubicBezTo>
                <a:cubicBezTo>
                  <a:pt x="1" y="172"/>
                  <a:pt x="13" y="172"/>
                  <a:pt x="12" y="165"/>
                </a:cubicBezTo>
                <a:cubicBezTo>
                  <a:pt x="12" y="159"/>
                  <a:pt x="11" y="150"/>
                  <a:pt x="17" y="146"/>
                </a:cubicBezTo>
                <a:cubicBezTo>
                  <a:pt x="19" y="144"/>
                  <a:pt x="23" y="144"/>
                  <a:pt x="26" y="144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20" y="176"/>
                  <a:pt x="13" y="178"/>
                  <a:pt x="8" y="182"/>
                </a:cubicBezTo>
                <a:moveTo>
                  <a:pt x="64" y="22"/>
                </a:moveTo>
                <a:cubicBezTo>
                  <a:pt x="153" y="22"/>
                  <a:pt x="153" y="22"/>
                  <a:pt x="153" y="22"/>
                </a:cubicBezTo>
                <a:cubicBezTo>
                  <a:pt x="153" y="69"/>
                  <a:pt x="153" y="69"/>
                  <a:pt x="153" y="69"/>
                </a:cubicBezTo>
                <a:cubicBezTo>
                  <a:pt x="64" y="69"/>
                  <a:pt x="64" y="69"/>
                  <a:pt x="64" y="69"/>
                </a:cubicBezTo>
                <a:lnTo>
                  <a:pt x="64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6 Rectángulo"/>
          <p:cNvSpPr/>
          <p:nvPr/>
        </p:nvSpPr>
        <p:spPr>
          <a:xfrm>
            <a:off x="0" y="340165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0" y="-33692"/>
            <a:ext cx="9144000" cy="3698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		</a:t>
            </a:r>
            <a:r>
              <a:rPr lang="es-ES" b="1" noProof="0" dirty="0">
                <a:solidFill>
                  <a:prstClr val="white"/>
                </a:solidFill>
                <a:latin typeface="Calibri"/>
              </a:rPr>
              <a:t>MIPS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21312" y="534583"/>
            <a:ext cx="8255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500" dirty="0">
                <a:solidFill>
                  <a:srgbClr val="99CCFF"/>
                </a:solidFill>
              </a:rPr>
              <a:t>KEY MESSAGES</a:t>
            </a:r>
            <a:endParaRPr lang="en-US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entagon 5">
            <a:extLst>
              <a:ext uri="{FF2B5EF4-FFF2-40B4-BE49-F238E27FC236}">
                <a16:creationId xmlns:a16="http://schemas.microsoft.com/office/drawing/2014/main" id="{D86B4FDF-CE8E-44C4-A719-13D2F9DB20C2}"/>
              </a:ext>
            </a:extLst>
          </p:cNvPr>
          <p:cNvSpPr/>
          <p:nvPr/>
        </p:nvSpPr>
        <p:spPr>
          <a:xfrm>
            <a:off x="15742" y="1916832"/>
            <a:ext cx="4171950" cy="720725"/>
          </a:xfrm>
          <a:prstGeom prst="homePlate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>
              <a:defRPr/>
            </a:pPr>
            <a:r>
              <a:rPr lang="en-GB" sz="2000" b="1" dirty="0">
                <a:solidFill>
                  <a:schemeClr val="bg1"/>
                </a:solidFill>
              </a:rPr>
              <a:t>Single incision mesh</a:t>
            </a:r>
            <a:r>
              <a:rPr lang="en-GB" sz="2000" dirty="0">
                <a:solidFill>
                  <a:schemeClr val="bg1"/>
                </a:solidFill>
              </a:rPr>
              <a:t>: less risk of groin pain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Pentagon 10">
            <a:extLst>
              <a:ext uri="{FF2B5EF4-FFF2-40B4-BE49-F238E27FC236}">
                <a16:creationId xmlns:a16="http://schemas.microsoft.com/office/drawing/2014/main" id="{FB09E7AF-B440-4059-8024-7613F9289336}"/>
              </a:ext>
            </a:extLst>
          </p:cNvPr>
          <p:cNvSpPr/>
          <p:nvPr/>
        </p:nvSpPr>
        <p:spPr>
          <a:xfrm>
            <a:off x="8638" y="3191594"/>
            <a:ext cx="4968875" cy="719138"/>
          </a:xfrm>
          <a:prstGeom prst="homePlate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>
              <a:defRPr/>
            </a:pPr>
            <a:r>
              <a:rPr lang="en-GB" sz="2000" b="1" dirty="0">
                <a:solidFill>
                  <a:schemeClr val="bg1"/>
                </a:solidFill>
              </a:rPr>
              <a:t>Versatility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2000" dirty="0">
                <a:solidFill>
                  <a:schemeClr val="bg1"/>
                </a:solidFill>
              </a:rPr>
              <a:t>for any type of prolapse</a:t>
            </a:r>
          </a:p>
        </p:txBody>
      </p:sp>
      <p:sp>
        <p:nvSpPr>
          <p:cNvPr id="15" name="Pentagon 12">
            <a:extLst>
              <a:ext uri="{FF2B5EF4-FFF2-40B4-BE49-F238E27FC236}">
                <a16:creationId xmlns:a16="http://schemas.microsoft.com/office/drawing/2014/main" id="{BE0CAF00-00A5-41D5-8594-09B33EA1FE52}"/>
              </a:ext>
            </a:extLst>
          </p:cNvPr>
          <p:cNvSpPr/>
          <p:nvPr/>
        </p:nvSpPr>
        <p:spPr>
          <a:xfrm>
            <a:off x="8638" y="4415557"/>
            <a:ext cx="5795963" cy="720725"/>
          </a:xfrm>
          <a:prstGeom prst="homePlate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>
              <a:defRPr/>
            </a:pPr>
            <a:r>
              <a:rPr lang="en-GB" sz="2000" b="1" dirty="0">
                <a:solidFill>
                  <a:schemeClr val="bg1"/>
                </a:solidFill>
              </a:rPr>
              <a:t>Adjustability: </a:t>
            </a:r>
            <a:r>
              <a:rPr lang="en-GB" sz="2000" dirty="0">
                <a:solidFill>
                  <a:schemeClr val="bg1"/>
                </a:solidFill>
              </a:rPr>
              <a:t>reduces erosion risk</a:t>
            </a:r>
          </a:p>
        </p:txBody>
      </p:sp>
      <p:sp>
        <p:nvSpPr>
          <p:cNvPr id="16" name="Pentagon 13">
            <a:extLst>
              <a:ext uri="{FF2B5EF4-FFF2-40B4-BE49-F238E27FC236}">
                <a16:creationId xmlns:a16="http://schemas.microsoft.com/office/drawing/2014/main" id="{33A6B164-1A1C-4259-B4B6-C9F61FC38980}"/>
              </a:ext>
            </a:extLst>
          </p:cNvPr>
          <p:cNvSpPr/>
          <p:nvPr/>
        </p:nvSpPr>
        <p:spPr>
          <a:xfrm>
            <a:off x="17405" y="5682419"/>
            <a:ext cx="6616700" cy="720725"/>
          </a:xfrm>
          <a:prstGeom prst="homePlate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/>
            <a:r>
              <a:rPr lang="en-GB" sz="2000" b="1" dirty="0">
                <a:solidFill>
                  <a:schemeClr val="bg1"/>
                </a:solidFill>
              </a:rPr>
              <a:t>Sacrospinous ligament fixation with anchors: </a:t>
            </a:r>
            <a:r>
              <a:rPr lang="en-GB" sz="2000" dirty="0">
                <a:solidFill>
                  <a:schemeClr val="bg1"/>
                </a:solidFill>
              </a:rPr>
              <a:t>reduces risk of vaginal shortening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13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00113" y="981075"/>
            <a:ext cx="7343775" cy="100806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THANK YOU</a:t>
            </a:r>
          </a:p>
        </p:txBody>
      </p:sp>
      <p:pic>
        <p:nvPicPr>
          <p:cNvPr id="374787" name="Picture 5" descr="Z:\NEW NEOMEDIC INTER\ADMINISTRACION\logos\NEW NEOMEDIC LOGO 2013\international\logo Neo continence.jpg"/>
          <p:cNvPicPr>
            <a:picLocks noChangeAspect="1" noChangeArrowheads="1"/>
          </p:cNvPicPr>
          <p:nvPr/>
        </p:nvPicPr>
        <p:blipFill>
          <a:blip r:embed="rId2" cstate="print"/>
          <a:srcRect l="1050" t="2686"/>
          <a:stretch>
            <a:fillRect/>
          </a:stretch>
        </p:blipFill>
        <p:spPr bwMode="auto">
          <a:xfrm>
            <a:off x="2627313" y="3068638"/>
            <a:ext cx="3744912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39696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2920" y="1844824"/>
            <a:ext cx="8145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Single incision mesh for vaginal prolapse correction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For anterior, posterior and apical prolapse correction without needles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Fixed to the sacrospinous  ligament  with </a:t>
            </a:r>
            <a:r>
              <a:rPr lang="en-US" dirty="0" err="1"/>
              <a:t>Anchorsure</a:t>
            </a:r>
            <a:endParaRPr lang="en-US" dirty="0"/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Fixed to the internal obturator muscle by “pockets” (fibrosis)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123403" y="619288"/>
            <a:ext cx="689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99CCFF"/>
                </a:solidFill>
              </a:rPr>
              <a:t>WHAT IS IT?</a:t>
            </a:r>
            <a:endParaRPr lang="es-ES" sz="1400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611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1123403" y="619288"/>
            <a:ext cx="68971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>
                <a:solidFill>
                  <a:srgbClr val="99CCFF"/>
                </a:solidFill>
              </a:rPr>
              <a:t>COMPLETE SYSTEM</a:t>
            </a:r>
            <a:endParaRPr lang="es-ES" dirty="0">
              <a:solidFill>
                <a:srgbClr val="99CCF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5858C5-3CC8-4549-B917-CE0A07F8FCF8}"/>
              </a:ext>
            </a:extLst>
          </p:cNvPr>
          <p:cNvSpPr txBox="1"/>
          <p:nvPr/>
        </p:nvSpPr>
        <p:spPr>
          <a:xfrm>
            <a:off x="6236404" y="2537528"/>
            <a:ext cx="12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Anchorsure</a:t>
            </a:r>
            <a:endParaRPr lang="es-ES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1A75BB2-A97D-4F43-9FE9-60DE6B01D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473">
            <a:off x="4712356" y="2792487"/>
            <a:ext cx="3980140" cy="110872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738E75C-0B4A-4B6B-BDFF-73E839EBDBE8}"/>
              </a:ext>
            </a:extLst>
          </p:cNvPr>
          <p:cNvSpPr txBox="1"/>
          <p:nvPr/>
        </p:nvSpPr>
        <p:spPr>
          <a:xfrm>
            <a:off x="2265751" y="52292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Mesh</a:t>
            </a:r>
            <a:endParaRPr lang="es-ES" b="1" dirty="0"/>
          </a:p>
        </p:txBody>
      </p:sp>
      <p:pic>
        <p:nvPicPr>
          <p:cNvPr id="4" name="Imagen 3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1A7A03B8-A76D-4F5B-BD34-E8799DC56B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9030" r="13775" b="9030"/>
          <a:stretch/>
        </p:blipFill>
        <p:spPr>
          <a:xfrm rot="10375596">
            <a:off x="701813" y="1592978"/>
            <a:ext cx="3595890" cy="350774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F3D51B-C942-4134-A6FA-6DB33BC63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2" t="31931" r="24013" b="34251"/>
          <a:stretch/>
        </p:blipFill>
        <p:spPr bwMode="auto">
          <a:xfrm rot="3613191">
            <a:off x="5730821" y="5476196"/>
            <a:ext cx="1302463" cy="6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E7A2EBC-6CD1-421D-B731-1C4F4A942925}"/>
              </a:ext>
            </a:extLst>
          </p:cNvPr>
          <p:cNvSpPr txBox="1"/>
          <p:nvPr/>
        </p:nvSpPr>
        <p:spPr>
          <a:xfrm>
            <a:off x="5153276" y="46813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Free </a:t>
            </a:r>
            <a:r>
              <a:rPr lang="es-ES" b="1" dirty="0" err="1"/>
              <a:t>needle</a:t>
            </a:r>
            <a:endParaRPr lang="es-ES" b="1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8934C45-2E70-4533-BFE9-3A83E28B6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0442" t="37233" r="49130" b="7738"/>
          <a:stretch/>
        </p:blipFill>
        <p:spPr bwMode="auto">
          <a:xfrm>
            <a:off x="5615138" y="5661248"/>
            <a:ext cx="546250" cy="8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0551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4F1E9F-4540-466C-86CB-DADC8AF11259}"/>
              </a:ext>
            </a:extLst>
          </p:cNvPr>
          <p:cNvSpPr txBox="1"/>
          <p:nvPr/>
        </p:nvSpPr>
        <p:spPr>
          <a:xfrm>
            <a:off x="1123403" y="619288"/>
            <a:ext cx="689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99CCFF"/>
                </a:solidFill>
              </a:rPr>
              <a:t>The</a:t>
            </a:r>
            <a:r>
              <a:rPr lang="es-ES_tradnl" sz="4000" dirty="0">
                <a:solidFill>
                  <a:srgbClr val="99CCFF"/>
                </a:solidFill>
              </a:rPr>
              <a:t> </a:t>
            </a:r>
            <a:r>
              <a:rPr lang="es-ES_tradnl" sz="4000" dirty="0" err="1">
                <a:solidFill>
                  <a:srgbClr val="99CCFF"/>
                </a:solidFill>
              </a:rPr>
              <a:t>Mesh</a:t>
            </a:r>
            <a:endParaRPr lang="es-ES" sz="1400" dirty="0">
              <a:solidFill>
                <a:srgbClr val="99CCFF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0F220C9-E169-4D10-BB2B-A680952F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4157" y="1724791"/>
            <a:ext cx="211632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CuadroTexto">
            <a:extLst>
              <a:ext uri="{FF2B5EF4-FFF2-40B4-BE49-F238E27FC236}">
                <a16:creationId xmlns:a16="http://schemas.microsoft.com/office/drawing/2014/main" id="{6448A55A-1C3E-44DC-8A78-A56FAB0CE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1723204"/>
            <a:ext cx="56165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cs typeface="Arial" pitchFamily="34" charset="0"/>
              </a:rPr>
              <a:t>Material: </a:t>
            </a: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Macropore polypropylene monofilament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cs typeface="Arial" pitchFamily="34" charset="0"/>
              </a:rPr>
              <a:t>Density: </a:t>
            </a: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28g/m</a:t>
            </a:r>
            <a:r>
              <a:rPr lang="en-US" baseline="30000" dirty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 - ultralight</a:t>
            </a:r>
            <a:endParaRPr lang="en-US" b="1" dirty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b="1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cs typeface="Arial" pitchFamily="34" charset="0"/>
              </a:rPr>
              <a:t>AMID Classification</a:t>
            </a: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: Type I (pore &gt;70µm)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cs typeface="Arial" pitchFamily="34" charset="0"/>
              </a:rPr>
              <a:t>Tensile strength break: </a:t>
            </a: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40N/cm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b="1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5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251520" y="1484784"/>
            <a:ext cx="8496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MIPS offers versatility and can be adapted to any vaginal prolapse type. Depending on the prolapse location it will be used: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2 arms “pockets”: anterior and apical prolapse</a:t>
            </a:r>
          </a:p>
          <a:p>
            <a:pPr lvl="2" algn="just"/>
            <a:r>
              <a:rPr lang="en-US" dirty="0"/>
              <a:t>The mesh in placed between the bladder and the vagina </a:t>
            </a:r>
          </a:p>
          <a:p>
            <a:pPr lvl="2" algn="just"/>
            <a:r>
              <a:rPr lang="en-US" dirty="0"/>
              <a:t>It is a single incision mesh since only one incision is made in the vagina to place it (without needles)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EEC735-D6C7-4245-8A0D-B27D90366704}"/>
              </a:ext>
            </a:extLst>
          </p:cNvPr>
          <p:cNvSpPr txBox="1"/>
          <p:nvPr/>
        </p:nvSpPr>
        <p:spPr>
          <a:xfrm>
            <a:off x="1123403" y="619288"/>
            <a:ext cx="689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99CCFF"/>
                </a:solidFill>
              </a:rPr>
              <a:t>The</a:t>
            </a:r>
            <a:r>
              <a:rPr lang="es-ES_tradnl" sz="4000" dirty="0">
                <a:solidFill>
                  <a:srgbClr val="99CCFF"/>
                </a:solidFill>
              </a:rPr>
              <a:t> </a:t>
            </a:r>
            <a:r>
              <a:rPr lang="es-ES_tradnl" sz="4000" dirty="0" err="1">
                <a:solidFill>
                  <a:srgbClr val="99CCFF"/>
                </a:solidFill>
              </a:rPr>
              <a:t>mesh</a:t>
            </a:r>
            <a:endParaRPr lang="es-ES" sz="1400" dirty="0">
              <a:solidFill>
                <a:srgbClr val="99CCFF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9FBD27-89A6-41C1-8F62-08E5CDD1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945" y="4023594"/>
            <a:ext cx="2923385" cy="1678920"/>
          </a:xfrm>
          <a:prstGeom prst="rect">
            <a:avLst/>
          </a:prstGeom>
        </p:spPr>
      </p:pic>
      <p:pic>
        <p:nvPicPr>
          <p:cNvPr id="11" name="Imagen 10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E740A228-86EF-4FEB-A87C-56DBBA50D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9030" r="13775" b="9030"/>
          <a:stretch/>
        </p:blipFill>
        <p:spPr>
          <a:xfrm rot="10800000">
            <a:off x="1619671" y="3766457"/>
            <a:ext cx="2016224" cy="19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48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99B301F-7534-4343-98FE-6815D581151F}"/>
              </a:ext>
            </a:extLst>
          </p:cNvPr>
          <p:cNvSpPr/>
          <p:nvPr/>
        </p:nvSpPr>
        <p:spPr>
          <a:xfrm rot="20296315">
            <a:off x="5648164" y="2282398"/>
            <a:ext cx="685068" cy="36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2" descr="Y:\MKT NI\PROVEEDORES\PROVEEDORES ACTUALES\DIMA - en revision\INTERNAL DATA\PRODUCT master data\FEMALE Solutions\SURELIFT\imagenes\virtuals\surelift posterior\surelift posterior 3.jpg">
            <a:extLst>
              <a:ext uri="{FF2B5EF4-FFF2-40B4-BE49-F238E27FC236}">
                <a16:creationId xmlns:a16="http://schemas.microsoft.com/office/drawing/2014/main" id="{091726C5-0F18-4A4F-8881-ABC959E8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2299" t="10001" r="14821" b="29993"/>
          <a:stretch>
            <a:fillRect/>
          </a:stretch>
        </p:blipFill>
        <p:spPr bwMode="auto">
          <a:xfrm>
            <a:off x="4427984" y="2150700"/>
            <a:ext cx="2782178" cy="16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EB61F49-07FD-477E-963A-802B273224A1}"/>
              </a:ext>
            </a:extLst>
          </p:cNvPr>
          <p:cNvSpPr txBox="1"/>
          <p:nvPr/>
        </p:nvSpPr>
        <p:spPr>
          <a:xfrm>
            <a:off x="166845" y="876516"/>
            <a:ext cx="8200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Without arms: posterior and apical prolapse</a:t>
            </a:r>
          </a:p>
          <a:p>
            <a:pPr lvl="1" algn="just"/>
            <a:r>
              <a:rPr lang="en-US" dirty="0"/>
              <a:t>The mesh is placed between the vagina and the rectus</a:t>
            </a:r>
          </a:p>
          <a:p>
            <a:endParaRPr lang="es-ES" sz="1400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50DF6B4-95B2-4EF5-AF12-ACB575432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10" t="8609" r="29434" b="41335"/>
          <a:stretch/>
        </p:blipFill>
        <p:spPr>
          <a:xfrm>
            <a:off x="1475656" y="2060848"/>
            <a:ext cx="2592288" cy="19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32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323528" y="158832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Posterior fixation: to the </a:t>
            </a:r>
            <a:r>
              <a:rPr lang="en-US" b="1" dirty="0"/>
              <a:t>sacrospinous ligament  </a:t>
            </a:r>
            <a:r>
              <a:rPr lang="en-US" dirty="0"/>
              <a:t>with </a:t>
            </a:r>
            <a:r>
              <a:rPr lang="en-US" dirty="0" err="1"/>
              <a:t>Anchorsure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Anterior fixation: to the </a:t>
            </a:r>
            <a:r>
              <a:rPr lang="en-US" b="1" dirty="0"/>
              <a:t>internal obturator muscle. </a:t>
            </a:r>
            <a:r>
              <a:rPr lang="en-US" dirty="0"/>
              <a:t>Fixation will be achieved by fibrosis of the tissue</a:t>
            </a:r>
          </a:p>
        </p:txBody>
      </p:sp>
      <p:sp>
        <p:nvSpPr>
          <p:cNvPr id="39" name="29 CuadroTexto"/>
          <p:cNvSpPr txBox="1">
            <a:spLocks noChangeArrowheads="1"/>
          </p:cNvSpPr>
          <p:nvPr/>
        </p:nvSpPr>
        <p:spPr bwMode="auto">
          <a:xfrm>
            <a:off x="253306" y="1844824"/>
            <a:ext cx="287337" cy="246062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000" dirty="0">
                <a:solidFill>
                  <a:schemeClr val="bg1"/>
                </a:solidFill>
              </a:rPr>
              <a:t>1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40" name="29 CuadroTexto"/>
          <p:cNvSpPr txBox="1">
            <a:spLocks noChangeArrowheads="1"/>
          </p:cNvSpPr>
          <p:nvPr/>
        </p:nvSpPr>
        <p:spPr bwMode="auto">
          <a:xfrm>
            <a:off x="252215" y="2224353"/>
            <a:ext cx="287337" cy="246062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000" dirty="0">
                <a:solidFill>
                  <a:schemeClr val="bg1"/>
                </a:solidFill>
              </a:rPr>
              <a:t>2</a:t>
            </a:r>
            <a:endParaRPr lang="es-ES" sz="1000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475656" y="3300913"/>
            <a:ext cx="6192688" cy="3091676"/>
            <a:chOff x="2699792" y="3501008"/>
            <a:chExt cx="6192688" cy="3091676"/>
          </a:xfrm>
        </p:grpSpPr>
        <p:grpSp>
          <p:nvGrpSpPr>
            <p:cNvPr id="21" name="Grupo 20"/>
            <p:cNvGrpSpPr/>
            <p:nvPr/>
          </p:nvGrpSpPr>
          <p:grpSpPr>
            <a:xfrm>
              <a:off x="2699792" y="3501008"/>
              <a:ext cx="6192688" cy="2880320"/>
              <a:chOff x="1735751" y="2132856"/>
              <a:chExt cx="6978796" cy="3171177"/>
            </a:xfrm>
          </p:grpSpPr>
          <p:pic>
            <p:nvPicPr>
              <p:cNvPr id="17" name="Picture 5" descr="Y:\MKT NI\PROVEEDORES\PROVEEDORES ACTUALES\DIMA - en revision\INTERNAL DATA\PRODUCT master data\FEMALE Solutions\MIPS\imagenes\Virtuals\MIPS Pelvis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lum bright="10000"/>
              </a:blip>
              <a:srcRect l="11852" t="8002" r="15378" b="31403"/>
              <a:stretch/>
            </p:blipFill>
            <p:spPr bwMode="auto">
              <a:xfrm>
                <a:off x="3571501" y="2132856"/>
                <a:ext cx="5143046" cy="3171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" descr="Y:\MKT NI\PROVEEDORES\PROVEEDORES ACTUALES\DIMA - en revision\INTERNAL DATA\PRODUCT master data\FEMALE Solutions\MIPS\imagenes\mip0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"/>
              </a:blip>
              <a:srcRect l="3734" t="62521" r="60653" b="6222"/>
              <a:stretch>
                <a:fillRect/>
              </a:stretch>
            </p:blipFill>
            <p:spPr bwMode="auto">
              <a:xfrm>
                <a:off x="1735751" y="3454434"/>
                <a:ext cx="1435633" cy="128451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cxnSp>
            <p:nvCxnSpPr>
              <p:cNvPr id="19" name="11 Conector recto"/>
              <p:cNvCxnSpPr/>
              <p:nvPr/>
            </p:nvCxnSpPr>
            <p:spPr>
              <a:xfrm>
                <a:off x="2771800" y="3454434"/>
                <a:ext cx="2816787" cy="1090026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2 Conector recto"/>
              <p:cNvCxnSpPr/>
              <p:nvPr/>
            </p:nvCxnSpPr>
            <p:spPr>
              <a:xfrm>
                <a:off x="2771800" y="4738948"/>
                <a:ext cx="2592288" cy="248283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7 Elipse"/>
              <p:cNvSpPr/>
              <p:nvPr/>
            </p:nvSpPr>
            <p:spPr>
              <a:xfrm>
                <a:off x="5483878" y="4582368"/>
                <a:ext cx="504825" cy="576263"/>
              </a:xfrm>
              <a:prstGeom prst="ellipse">
                <a:avLst/>
              </a:prstGeom>
              <a:noFill/>
              <a:ln w="76200"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</p:grpSp>
        <p:sp>
          <p:nvSpPr>
            <p:cNvPr id="32" name="7 Elipse"/>
            <p:cNvSpPr/>
            <p:nvPr/>
          </p:nvSpPr>
          <p:spPr>
            <a:xfrm>
              <a:off x="5954141" y="4904728"/>
              <a:ext cx="447960" cy="523409"/>
            </a:xfrm>
            <a:prstGeom prst="ellipse">
              <a:avLst/>
            </a:prstGeom>
            <a:noFill/>
            <a:ln w="76200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35" name="29 CuadroTexto"/>
            <p:cNvSpPr txBox="1">
              <a:spLocks noChangeArrowheads="1"/>
            </p:cNvSpPr>
            <p:nvPr/>
          </p:nvSpPr>
          <p:spPr bwMode="auto">
            <a:xfrm>
              <a:off x="6034452" y="4607012"/>
              <a:ext cx="287337" cy="24606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000" dirty="0">
                  <a:solidFill>
                    <a:schemeClr val="bg1"/>
                  </a:solidFill>
                </a:rPr>
                <a:t>1</a:t>
              </a:r>
              <a:endParaRPr lang="es-ES" sz="1000" dirty="0">
                <a:solidFill>
                  <a:schemeClr val="bg1"/>
                </a:solidFill>
              </a:endParaRPr>
            </a:p>
          </p:txBody>
        </p:sp>
        <p:sp>
          <p:nvSpPr>
            <p:cNvPr id="41" name="29 CuadroTexto"/>
            <p:cNvSpPr txBox="1">
              <a:spLocks noChangeArrowheads="1"/>
            </p:cNvSpPr>
            <p:nvPr/>
          </p:nvSpPr>
          <p:spPr bwMode="auto">
            <a:xfrm>
              <a:off x="6106032" y="6346622"/>
              <a:ext cx="287337" cy="24606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000" dirty="0">
                  <a:solidFill>
                    <a:schemeClr val="bg1"/>
                  </a:solidFill>
                </a:rPr>
                <a:t>2</a:t>
              </a:r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480209B-D8F6-42BF-A0D3-C93B901E6B99}"/>
              </a:ext>
            </a:extLst>
          </p:cNvPr>
          <p:cNvSpPr txBox="1"/>
          <p:nvPr/>
        </p:nvSpPr>
        <p:spPr>
          <a:xfrm>
            <a:off x="1101320" y="642587"/>
            <a:ext cx="689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99CCFF"/>
                </a:solidFill>
              </a:rPr>
              <a:t>FIXATION POINTS</a:t>
            </a:r>
            <a:endParaRPr lang="es-ES" sz="1400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89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7623D2E-058B-4ECF-905C-779630BF9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249" r="23575" b="-26"/>
          <a:stretch/>
        </p:blipFill>
        <p:spPr>
          <a:xfrm>
            <a:off x="7505946" y="2417068"/>
            <a:ext cx="1638054" cy="21640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8984" y="1775775"/>
            <a:ext cx="834948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Anterior arms or “pockets” are fixed inside the internal obturator muscle with a “</a:t>
            </a:r>
            <a:r>
              <a:rPr lang="en-US" dirty="0" err="1"/>
              <a:t>Koher</a:t>
            </a:r>
            <a:r>
              <a:rPr lang="en-US" dirty="0"/>
              <a:t>” type forceps in the 2 and 10 o’clock position.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“pockets” offer a short term mechanical fixation but at mid and long term, fixation will be achieved by fibrosis.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thread indicates the center of the mesh.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solidFill>
                <a:srgbClr val="4F81BD">
                  <a:lumMod val="50000"/>
                </a:srgbClr>
              </a:solidFill>
            </a:endParaRP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E2BC34-F159-4867-80D4-891BB8422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2" y="3817427"/>
            <a:ext cx="5261595" cy="23251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EEC575-99E3-4679-811E-8A23C9B9C445}"/>
              </a:ext>
            </a:extLst>
          </p:cNvPr>
          <p:cNvSpPr txBox="1"/>
          <p:nvPr/>
        </p:nvSpPr>
        <p:spPr>
          <a:xfrm>
            <a:off x="1101320" y="642587"/>
            <a:ext cx="689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99CCFF"/>
                </a:solidFill>
              </a:rPr>
              <a:t>ARMS USE</a:t>
            </a:r>
            <a:endParaRPr lang="es-ES" sz="1400" dirty="0">
              <a:solidFill>
                <a:srgbClr val="99CC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BBDF0D-0E4F-4EFD-B657-92EE44B2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17427"/>
            <a:ext cx="2435544" cy="251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2C207C0-E54E-448D-A72D-CF5E811D5A7D}"/>
              </a:ext>
            </a:extLst>
          </p:cNvPr>
          <p:cNvCxnSpPr>
            <a:cxnSpLocks/>
          </p:cNvCxnSpPr>
          <p:nvPr/>
        </p:nvCxnSpPr>
        <p:spPr>
          <a:xfrm>
            <a:off x="6228184" y="4437112"/>
            <a:ext cx="1001748" cy="542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06A05CA-C88D-421E-A158-A1C755E046B5}"/>
              </a:ext>
            </a:extLst>
          </p:cNvPr>
          <p:cNvCxnSpPr>
            <a:cxnSpLocks/>
          </p:cNvCxnSpPr>
          <p:nvPr/>
        </p:nvCxnSpPr>
        <p:spPr>
          <a:xfrm flipH="1">
            <a:off x="7229932" y="4437112"/>
            <a:ext cx="1014476" cy="542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158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 Rectángulo"/>
          <p:cNvSpPr>
            <a:spLocks noChangeArrowheads="1"/>
          </p:cNvSpPr>
          <p:nvPr/>
        </p:nvSpPr>
        <p:spPr bwMode="auto">
          <a:xfrm>
            <a:off x="414202" y="1844824"/>
            <a:ext cx="831559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Ultralight and big pore mesh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Minimally invasive solution for vaginal prolapse repair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Total mesh adjustability to reduce erosion and extrusion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Maximum versatility: same mesh for any compartment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Trimmable and adaptable mesh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Sacrospinous ligament fixation by </a:t>
            </a:r>
            <a:r>
              <a:rPr lang="en-US" dirty="0" err="1"/>
              <a:t>Anchorsure</a:t>
            </a:r>
            <a:r>
              <a:rPr lang="en-US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F2BA65-D8F3-49A6-B94D-25A47A0726E4}"/>
              </a:ext>
            </a:extLst>
          </p:cNvPr>
          <p:cNvSpPr txBox="1"/>
          <p:nvPr/>
        </p:nvSpPr>
        <p:spPr>
          <a:xfrm>
            <a:off x="19055" y="6141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99CCFF"/>
                </a:solidFill>
                <a:latin typeface="Calibri" panose="020F0502020204030204" pitchFamily="34" charset="0"/>
              </a:rPr>
              <a:t>SUMMARY ADVANTATGES AND BENEFITS</a:t>
            </a:r>
            <a:endParaRPr lang="es-ES" sz="1400" dirty="0">
              <a:solidFill>
                <a:srgbClr val="99CC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19179"/>
      </p:ext>
    </p:extLst>
  </p:cSld>
  <p:clrMapOvr>
    <a:masterClrMapping/>
  </p:clrMapOvr>
  <p:transition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Aspect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B30972851E547A90CA8F558B58AE1" ma:contentTypeVersion="12" ma:contentTypeDescription="Create a new document." ma:contentTypeScope="" ma:versionID="683f768c257eda6f81314c3fbfd18110">
  <xsd:schema xmlns:xsd="http://www.w3.org/2001/XMLSchema" xmlns:xs="http://www.w3.org/2001/XMLSchema" xmlns:p="http://schemas.microsoft.com/office/2006/metadata/properties" xmlns:ns3="8922f94b-ada5-408a-8795-687a738cb00c" xmlns:ns4="691af115-1e8e-4ffc-a52b-924350ae1af2" targetNamespace="http://schemas.microsoft.com/office/2006/metadata/properties" ma:root="true" ma:fieldsID="77249720d5b68d2f583d914e73a5a040" ns3:_="" ns4:_="">
    <xsd:import namespace="8922f94b-ada5-408a-8795-687a738cb00c"/>
    <xsd:import namespace="691af115-1e8e-4ffc-a52b-924350ae1a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2f94b-ada5-408a-8795-687a738cb0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af115-1e8e-4ffc-a52b-924350ae1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C3A822-0B07-49D3-838C-693D9C722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4B615-F102-4DA8-9A58-1327656F4D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2f94b-ada5-408a-8795-687a738cb00c"/>
    <ds:schemaRef ds:uri="691af115-1e8e-4ffc-a52b-924350ae1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C2C5EF-60CA-4465-BE06-D87C86D491EE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8922f94b-ada5-408a-8795-687a738cb00c"/>
    <ds:schemaRef ds:uri="http://schemas.openxmlformats.org/package/2006/metadata/core-properties"/>
    <ds:schemaRef ds:uri="691af115-1e8e-4ffc-a52b-924350ae1af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53904</TotalTime>
  <Words>569</Words>
  <Application>Microsoft Office PowerPoint</Application>
  <PresentationFormat>Presentación en pantalla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Verdana</vt:lpstr>
      <vt:lpstr>Wingdings 2</vt:lpstr>
      <vt:lpstr>13_Tema de Office</vt:lpstr>
      <vt:lpstr>2_Tema de Office</vt:lpstr>
      <vt:lpstr>6_Aspecto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TRAINING</dc:title>
  <dc:creator>LauraM</dc:creator>
  <cp:lastModifiedBy>Clara Basora</cp:lastModifiedBy>
  <cp:revision>473</cp:revision>
  <dcterms:created xsi:type="dcterms:W3CDTF">2016-01-11T14:58:21Z</dcterms:created>
  <dcterms:modified xsi:type="dcterms:W3CDTF">2020-06-15T10:39:45Z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0x010100C48B30972851E547A90CA8F558B58AE1</vt:lpwstr>
  </property>
</Properties>
</file>